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media/image54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6" r:id="rId23"/>
    <p:sldId id="301" r:id="rId24"/>
    <p:sldId id="277" r:id="rId25"/>
    <p:sldId id="307" r:id="rId26"/>
    <p:sldId id="278" r:id="rId27"/>
    <p:sldId id="279" r:id="rId28"/>
    <p:sldId id="280" r:id="rId29"/>
    <p:sldId id="281" r:id="rId30"/>
    <p:sldId id="282" r:id="rId31"/>
    <p:sldId id="302" r:id="rId32"/>
    <p:sldId id="303" r:id="rId33"/>
    <p:sldId id="304" r:id="rId34"/>
    <p:sldId id="283" r:id="rId35"/>
    <p:sldId id="305" r:id="rId36"/>
    <p:sldId id="284" r:id="rId37"/>
    <p:sldId id="285" r:id="rId38"/>
    <p:sldId id="286" r:id="rId39"/>
    <p:sldId id="287" r:id="rId40"/>
    <p:sldId id="288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AFC72-464E-485B-82B3-23A5670E6D5A}" v="1" dt="2024-02-15T12:15:46.3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9" autoAdjust="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al__ma_Sayfas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16720584345562E-3"/>
          <c:y val="0.17596032113632853"/>
          <c:w val="0.95452196382428944"/>
          <c:h val="0.74531084349750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KÜTÜPHANE BÜTÇESİ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cmpd="sng">
              <a:solidFill>
                <a:schemeClr val="accent2">
                  <a:lumMod val="50000"/>
                </a:schemeClr>
              </a:solidFill>
            </a:ln>
            <a:effectLst>
              <a:outerShdw dir="14820000" sy="23000" kx="-1200000" algn="bl" rotWithShape="0">
                <a:schemeClr val="tx1">
                  <a:lumMod val="85000"/>
                  <a:lumOff val="15000"/>
                  <a:alpha val="49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 cap="sq">
                      <a:gradFill flip="none" rotWithShape="1">
                        <a:gsLst>
                          <a:gs pos="0">
                            <a:schemeClr val="accent3">
                              <a:lumMod val="89000"/>
                            </a:schemeClr>
                          </a:gs>
                          <a:gs pos="88000">
                            <a:schemeClr val="accent3">
                              <a:lumMod val="89000"/>
                            </a:schemeClr>
                          </a:gs>
                          <a:gs pos="9000">
                            <a:schemeClr val="accent3">
                              <a:lumMod val="75000"/>
                            </a:schemeClr>
                          </a:gs>
                          <a:gs pos="18000">
                            <a:schemeClr val="tx1">
                              <a:lumMod val="95000"/>
                              <a:lumOff val="5000"/>
                            </a:schemeClr>
                          </a:gs>
                        </a:gsLst>
                        <a:path path="rect">
                          <a:fillToRect r="100000" b="100000"/>
                        </a:path>
                        <a:tileRect l="-100000" t="-100000"/>
                      </a:gradFill>
                    </a:ln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0007" dist="200025" dir="15000000" sy="30000" kx="-1800000" algn="bl" rotWithShape="0">
                        <a:prstClr val="black">
                          <a:alpha val="13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Sayfa1!$B$2:$B$18</c:f>
              <c:numCache>
                <c:formatCode>#,##0</c:formatCode>
                <c:ptCount val="17"/>
                <c:pt idx="0">
                  <c:v>50000</c:v>
                </c:pt>
                <c:pt idx="1">
                  <c:v>100000</c:v>
                </c:pt>
                <c:pt idx="2">
                  <c:v>205000</c:v>
                </c:pt>
                <c:pt idx="3">
                  <c:v>50000</c:v>
                </c:pt>
                <c:pt idx="4">
                  <c:v>100000</c:v>
                </c:pt>
                <c:pt idx="5">
                  <c:v>110000</c:v>
                </c:pt>
                <c:pt idx="6">
                  <c:v>345000</c:v>
                </c:pt>
                <c:pt idx="7">
                  <c:v>500000</c:v>
                </c:pt>
                <c:pt idx="8">
                  <c:v>362000</c:v>
                </c:pt>
                <c:pt idx="9">
                  <c:v>450000</c:v>
                </c:pt>
                <c:pt idx="10">
                  <c:v>660000</c:v>
                </c:pt>
                <c:pt idx="11">
                  <c:v>700000</c:v>
                </c:pt>
                <c:pt idx="12">
                  <c:v>500000</c:v>
                </c:pt>
                <c:pt idx="13">
                  <c:v>400000</c:v>
                </c:pt>
                <c:pt idx="14">
                  <c:v>550000</c:v>
                </c:pt>
                <c:pt idx="15">
                  <c:v>600000</c:v>
                </c:pt>
                <c:pt idx="16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0-4F9B-9615-701B8DA62C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2677168"/>
        <c:axId val="481561392"/>
      </c:barChart>
      <c:catAx>
        <c:axId val="532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cap="sq"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88000">
                        <a:schemeClr val="accent3">
                          <a:lumMod val="89000"/>
                        </a:schemeClr>
                      </a:gs>
                      <a:gs pos="9000">
                        <a:schemeClr val="accent3">
                          <a:lumMod val="75000"/>
                        </a:schemeClr>
                      </a:gs>
                      <a:gs pos="18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0007" dist="200025" dir="15000000" sy="30000" kx="-1800000" algn="bl" rotWithShape="0">
                    <a:prstClr val="black">
                      <a:alpha val="13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561392"/>
        <c:crosses val="autoZero"/>
        <c:auto val="1"/>
        <c:lblAlgn val="ctr"/>
        <c:lblOffset val="100"/>
        <c:noMultiLvlLbl val="0"/>
      </c:catAx>
      <c:valAx>
        <c:axId val="48156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2677168"/>
        <c:crosses val="autoZero"/>
        <c:crossBetween val="between"/>
      </c:valAx>
      <c:spPr>
        <a:noFill/>
        <a:ln w="762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 cap="sq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88000">
                  <a:schemeClr val="accent3">
                    <a:lumMod val="89000"/>
                  </a:schemeClr>
                </a:gs>
                <a:gs pos="9000">
                  <a:schemeClr val="accent3">
                    <a:lumMod val="75000"/>
                  </a:schemeClr>
                </a:gs>
                <a:gs pos="18000">
                  <a:schemeClr val="tx1">
                    <a:lumMod val="95000"/>
                    <a:lumOff val="5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</a:ln>
          <a:gradFill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0007" dist="200025" dir="15000000" sy="30000" kx="-1800000" algn="bl" rotWithShape="0">
              <a:prstClr val="black">
                <a:alpha val="13000"/>
              </a:prstClr>
            </a:outerShdw>
            <a:reflection blurRad="6350" stA="60000" endA="900" endPos="58000" dir="5400000" sy="-100000" algn="bl" rotWithShape="0"/>
          </a:effectLst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84214135395238E-2"/>
          <c:y val="0.10931330594545247"/>
          <c:w val="0.94250999030526605"/>
          <c:h val="0.78093660846741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BASILI KAYNAK SAYISI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cmpd="sng">
              <a:solidFill>
                <a:schemeClr val="accent2">
                  <a:lumMod val="50000"/>
                </a:schemeClr>
              </a:solidFill>
            </a:ln>
            <a:effectLst>
              <a:outerShdw dir="14820000" sy="23000" kx="-1200000" algn="bl" rotWithShape="0">
                <a:schemeClr val="tx1">
                  <a:lumMod val="85000"/>
                  <a:lumOff val="15000"/>
                  <a:alpha val="49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 cap="sq">
                      <a:gradFill flip="none" rotWithShape="1">
                        <a:gsLst>
                          <a:gs pos="0">
                            <a:schemeClr val="accent3">
                              <a:lumMod val="89000"/>
                            </a:schemeClr>
                          </a:gs>
                          <a:gs pos="88000">
                            <a:schemeClr val="accent3">
                              <a:lumMod val="89000"/>
                            </a:schemeClr>
                          </a:gs>
                          <a:gs pos="9000">
                            <a:schemeClr val="accent3">
                              <a:lumMod val="75000"/>
                            </a:schemeClr>
                          </a:gs>
                          <a:gs pos="18000">
                            <a:schemeClr val="tx1">
                              <a:lumMod val="95000"/>
                              <a:lumOff val="5000"/>
                            </a:schemeClr>
                          </a:gs>
                        </a:gsLst>
                        <a:path path="rect">
                          <a:fillToRect r="100000" b="100000"/>
                        </a:path>
                        <a:tileRect l="-100000" t="-100000"/>
                      </a:gradFill>
                    </a:ln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0007" dist="200025" dir="15000000" sy="30000" kx="-1800000" algn="bl" rotWithShape="0">
                        <a:prstClr val="black">
                          <a:alpha val="13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Sayfa1!$B$2:$B$18</c:f>
              <c:numCache>
                <c:formatCode>#,##0</c:formatCode>
                <c:ptCount val="17"/>
                <c:pt idx="0">
                  <c:v>7665</c:v>
                </c:pt>
                <c:pt idx="1">
                  <c:v>11028</c:v>
                </c:pt>
                <c:pt idx="2">
                  <c:v>20016</c:v>
                </c:pt>
                <c:pt idx="3">
                  <c:v>40332</c:v>
                </c:pt>
                <c:pt idx="4">
                  <c:v>48088</c:v>
                </c:pt>
                <c:pt idx="5">
                  <c:v>61634</c:v>
                </c:pt>
                <c:pt idx="6">
                  <c:v>66268</c:v>
                </c:pt>
                <c:pt idx="7">
                  <c:v>81493</c:v>
                </c:pt>
                <c:pt idx="8">
                  <c:v>83698</c:v>
                </c:pt>
                <c:pt idx="9">
                  <c:v>86201</c:v>
                </c:pt>
                <c:pt idx="10">
                  <c:v>105514</c:v>
                </c:pt>
                <c:pt idx="11">
                  <c:v>114030</c:v>
                </c:pt>
                <c:pt idx="12">
                  <c:v>115699</c:v>
                </c:pt>
                <c:pt idx="13">
                  <c:v>116258</c:v>
                </c:pt>
                <c:pt idx="14">
                  <c:v>116848</c:v>
                </c:pt>
                <c:pt idx="15">
                  <c:v>118088</c:v>
                </c:pt>
                <c:pt idx="16">
                  <c:v>118130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0-4D43-BE57-FFD6648A6C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2677168"/>
        <c:axId val="481561392"/>
      </c:barChart>
      <c:catAx>
        <c:axId val="532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cap="sq"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88000">
                        <a:schemeClr val="accent3">
                          <a:lumMod val="89000"/>
                        </a:schemeClr>
                      </a:gs>
                      <a:gs pos="9000">
                        <a:schemeClr val="accent3">
                          <a:lumMod val="75000"/>
                        </a:schemeClr>
                      </a:gs>
                      <a:gs pos="18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0007" dist="200025" dir="15000000" sy="30000" kx="-1800000" algn="bl" rotWithShape="0">
                    <a:prstClr val="black">
                      <a:alpha val="13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561392"/>
        <c:crosses val="autoZero"/>
        <c:auto val="1"/>
        <c:lblAlgn val="ctr"/>
        <c:lblOffset val="100"/>
        <c:noMultiLvlLbl val="0"/>
      </c:catAx>
      <c:valAx>
        <c:axId val="48156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2677168"/>
        <c:crosses val="autoZero"/>
        <c:crossBetween val="between"/>
      </c:valAx>
      <c:spPr>
        <a:noFill/>
        <a:ln w="762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 cap="sq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88000">
                  <a:schemeClr val="accent3">
                    <a:lumMod val="89000"/>
                  </a:schemeClr>
                </a:gs>
                <a:gs pos="9000">
                  <a:schemeClr val="accent3">
                    <a:lumMod val="75000"/>
                  </a:schemeClr>
                </a:gs>
                <a:gs pos="18000">
                  <a:schemeClr val="tx1">
                    <a:lumMod val="95000"/>
                    <a:lumOff val="5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</a:ln>
          <a:gradFill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0007" dist="200025" dir="15000000" sy="30000" kx="-1800000" algn="bl" rotWithShape="0">
              <a:prstClr val="black">
                <a:alpha val="13000"/>
              </a:prstClr>
            </a:outerShdw>
            <a:reflection blurRad="6350" stA="60000" endA="900" endPos="58000" dir="5400000" sy="-100000" algn="bl" rotWithShape="0"/>
          </a:effectLst>
        </a:defRPr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201397090773116E-2"/>
          <c:y val="3.3333333333333333E-2"/>
          <c:w val="0.96359720581845376"/>
          <c:h val="0.80242949176807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ELEKTRONİK KAYNAKLAR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cmpd="sng">
              <a:solidFill>
                <a:schemeClr val="accent2">
                  <a:lumMod val="50000"/>
                </a:schemeClr>
              </a:solidFill>
            </a:ln>
            <a:effectLst>
              <a:outerShdw dir="14820000" sy="23000" kx="-1200000" algn="bl" rotWithShape="0">
                <a:schemeClr val="tx1">
                  <a:lumMod val="85000"/>
                  <a:lumOff val="15000"/>
                  <a:alpha val="49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 cap="sq">
                      <a:gradFill flip="none" rotWithShape="1">
                        <a:gsLst>
                          <a:gs pos="0">
                            <a:schemeClr val="accent3">
                              <a:lumMod val="89000"/>
                            </a:schemeClr>
                          </a:gs>
                          <a:gs pos="88000">
                            <a:schemeClr val="accent3">
                              <a:lumMod val="89000"/>
                            </a:schemeClr>
                          </a:gs>
                          <a:gs pos="9000">
                            <a:schemeClr val="accent3">
                              <a:lumMod val="75000"/>
                            </a:schemeClr>
                          </a:gs>
                          <a:gs pos="18000">
                            <a:schemeClr val="tx1">
                              <a:lumMod val="95000"/>
                              <a:lumOff val="5000"/>
                            </a:schemeClr>
                          </a:gs>
                        </a:gsLst>
                        <a:path path="rect">
                          <a:fillToRect r="100000" b="100000"/>
                        </a:path>
                        <a:tileRect l="-100000" t="-100000"/>
                      </a:gradFill>
                    </a:ln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0007" dist="200025" dir="15000000" sy="30000" kx="-1800000" algn="bl" rotWithShape="0">
                        <a:prstClr val="black">
                          <a:alpha val="13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Sayfa1!$B$2:$B$15</c:f>
              <c:numCache>
                <c:formatCode>#,##0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11</c:v>
                </c:pt>
                <c:pt idx="5">
                  <c:v>16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21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6-423A-B97E-5743CB5DB3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2677168"/>
        <c:axId val="481561392"/>
      </c:barChart>
      <c:catAx>
        <c:axId val="532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cap="sq"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88000">
                        <a:schemeClr val="accent3">
                          <a:lumMod val="89000"/>
                        </a:schemeClr>
                      </a:gs>
                      <a:gs pos="9000">
                        <a:schemeClr val="accent3">
                          <a:lumMod val="75000"/>
                        </a:schemeClr>
                      </a:gs>
                      <a:gs pos="18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0007" dist="200025" dir="15000000" sy="30000" kx="-1800000" algn="bl" rotWithShape="0">
                    <a:prstClr val="black">
                      <a:alpha val="13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561392"/>
        <c:crosses val="autoZero"/>
        <c:auto val="1"/>
        <c:lblAlgn val="ctr"/>
        <c:lblOffset val="100"/>
        <c:noMultiLvlLbl val="0"/>
      </c:catAx>
      <c:valAx>
        <c:axId val="48156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2677168"/>
        <c:crosses val="autoZero"/>
        <c:crossBetween val="between"/>
      </c:valAx>
      <c:spPr>
        <a:noFill/>
        <a:ln w="762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 cap="sq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88000">
                  <a:schemeClr val="accent3">
                    <a:lumMod val="89000"/>
                  </a:schemeClr>
                </a:gs>
                <a:gs pos="9000">
                  <a:schemeClr val="accent3">
                    <a:lumMod val="75000"/>
                  </a:schemeClr>
                </a:gs>
                <a:gs pos="18000">
                  <a:schemeClr val="tx1">
                    <a:lumMod val="95000"/>
                    <a:lumOff val="5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</a:ln>
          <a:gradFill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0007" dist="200025" dir="15000000" sy="30000" kx="-1800000" algn="bl" rotWithShape="0">
              <a:prstClr val="black">
                <a:alpha val="13000"/>
              </a:prstClr>
            </a:outerShdw>
            <a:reflection blurRad="6350" stA="60000" endA="900" endPos="58000" dir="5400000" sy="-100000" algn="bl" rotWithShape="0"/>
          </a:effectLst>
        </a:defRPr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7958946169464676E-2"/>
          <c:w val="0.98656985861207158"/>
          <c:h val="0.88481379686029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PERSONEL SAYISI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cmpd="sng">
              <a:solidFill>
                <a:schemeClr val="accent2">
                  <a:lumMod val="50000"/>
                </a:schemeClr>
              </a:solidFill>
            </a:ln>
            <a:effectLst>
              <a:outerShdw dir="14820000" sy="23000" kx="-1200000" algn="bl" rotWithShape="0">
                <a:schemeClr val="tx1">
                  <a:lumMod val="85000"/>
                  <a:lumOff val="15000"/>
                  <a:alpha val="49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 cap="sq">
                      <a:gradFill flip="none" rotWithShape="1">
                        <a:gsLst>
                          <a:gs pos="0">
                            <a:schemeClr val="accent3">
                              <a:lumMod val="89000"/>
                            </a:schemeClr>
                          </a:gs>
                          <a:gs pos="88000">
                            <a:schemeClr val="accent3">
                              <a:lumMod val="89000"/>
                            </a:schemeClr>
                          </a:gs>
                          <a:gs pos="9000">
                            <a:schemeClr val="accent3">
                              <a:lumMod val="75000"/>
                            </a:schemeClr>
                          </a:gs>
                          <a:gs pos="18000">
                            <a:schemeClr val="tx1">
                              <a:lumMod val="95000"/>
                              <a:lumOff val="5000"/>
                            </a:schemeClr>
                          </a:gs>
                        </a:gsLst>
                        <a:path path="rect">
                          <a:fillToRect r="100000" b="100000"/>
                        </a:path>
                        <a:tileRect l="-100000" t="-100000"/>
                      </a:gradFill>
                    </a:ln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0007" dist="200025" dir="15000000" sy="30000" kx="-1800000" algn="bl" rotWithShape="0">
                        <a:prstClr val="black">
                          <a:alpha val="13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Sayfa1!$B$2:$B$18</c:f>
              <c:numCache>
                <c:formatCode>#,##0</c:formatCode>
                <c:ptCount val="1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9</c:v>
                </c:pt>
                <c:pt idx="7">
                  <c:v>10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F-4390-8227-EED038EA4B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2677168"/>
        <c:axId val="481561392"/>
      </c:barChart>
      <c:catAx>
        <c:axId val="532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cap="sq"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88000">
                        <a:schemeClr val="accent3">
                          <a:lumMod val="89000"/>
                        </a:schemeClr>
                      </a:gs>
                      <a:gs pos="9000">
                        <a:schemeClr val="accent3">
                          <a:lumMod val="75000"/>
                        </a:schemeClr>
                      </a:gs>
                      <a:gs pos="18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0007" dist="200025" dir="15000000" sy="30000" kx="-1800000" algn="bl" rotWithShape="0">
                    <a:prstClr val="black">
                      <a:alpha val="13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561392"/>
        <c:crosses val="autoZero"/>
        <c:auto val="1"/>
        <c:lblAlgn val="ctr"/>
        <c:lblOffset val="100"/>
        <c:noMultiLvlLbl val="0"/>
      </c:catAx>
      <c:valAx>
        <c:axId val="48156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2677168"/>
        <c:crosses val="autoZero"/>
        <c:crossBetween val="between"/>
      </c:valAx>
      <c:spPr>
        <a:noFill/>
        <a:ln w="762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 cap="sq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88000">
                  <a:schemeClr val="accent3">
                    <a:lumMod val="89000"/>
                  </a:schemeClr>
                </a:gs>
                <a:gs pos="9000">
                  <a:schemeClr val="accent3">
                    <a:lumMod val="75000"/>
                  </a:schemeClr>
                </a:gs>
                <a:gs pos="18000">
                  <a:schemeClr val="tx1">
                    <a:lumMod val="95000"/>
                    <a:lumOff val="5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</a:ln>
          <a:gradFill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0007" dist="200025" dir="15000000" sy="30000" kx="-1800000" algn="bl" rotWithShape="0">
              <a:prstClr val="black">
                <a:alpha val="13000"/>
              </a:prstClr>
            </a:outerShdw>
            <a:reflection blurRad="6350" stA="60000" endA="900" endPos="58000" dir="5400000" sy="-100000" algn="bl" rotWithShape="0"/>
          </a:effectLst>
        </a:defRPr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OKUYUCU SAYISI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cmpd="sng">
              <a:solidFill>
                <a:schemeClr val="accent2">
                  <a:lumMod val="50000"/>
                </a:schemeClr>
              </a:solidFill>
            </a:ln>
            <a:effectLst>
              <a:outerShdw dir="14820000" sy="23000" kx="-1200000" algn="bl" rotWithShape="0">
                <a:schemeClr val="tx1">
                  <a:lumMod val="85000"/>
                  <a:lumOff val="15000"/>
                  <a:alpha val="49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 cap="sq">
                      <a:gradFill flip="none" rotWithShape="1">
                        <a:gsLst>
                          <a:gs pos="0">
                            <a:schemeClr val="accent3">
                              <a:lumMod val="89000"/>
                            </a:schemeClr>
                          </a:gs>
                          <a:gs pos="88000">
                            <a:schemeClr val="accent3">
                              <a:lumMod val="89000"/>
                            </a:schemeClr>
                          </a:gs>
                          <a:gs pos="9000">
                            <a:schemeClr val="accent3">
                              <a:lumMod val="75000"/>
                            </a:schemeClr>
                          </a:gs>
                          <a:gs pos="18000">
                            <a:schemeClr val="tx1">
                              <a:lumMod val="95000"/>
                              <a:lumOff val="5000"/>
                            </a:schemeClr>
                          </a:gs>
                        </a:gsLst>
                        <a:path path="rect">
                          <a:fillToRect r="100000" b="100000"/>
                        </a:path>
                        <a:tileRect l="-100000" t="-100000"/>
                      </a:gradFill>
                    </a:ln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0007" dist="200025" dir="15000000" sy="30000" kx="-1800000" algn="bl" rotWithShape="0">
                        <a:prstClr val="black">
                          <a:alpha val="13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Sayfa1!$B$2:$B$17</c:f>
              <c:numCache>
                <c:formatCode>#,##0</c:formatCode>
                <c:ptCount val="16"/>
                <c:pt idx="0">
                  <c:v>16931</c:v>
                </c:pt>
                <c:pt idx="1">
                  <c:v>13884</c:v>
                </c:pt>
                <c:pt idx="2">
                  <c:v>14843</c:v>
                </c:pt>
                <c:pt idx="3">
                  <c:v>16683</c:v>
                </c:pt>
                <c:pt idx="4">
                  <c:v>16447</c:v>
                </c:pt>
                <c:pt idx="5">
                  <c:v>16031</c:v>
                </c:pt>
                <c:pt idx="6">
                  <c:v>18283</c:v>
                </c:pt>
                <c:pt idx="7">
                  <c:v>18403</c:v>
                </c:pt>
                <c:pt idx="8">
                  <c:v>18250</c:v>
                </c:pt>
                <c:pt idx="9">
                  <c:v>21925</c:v>
                </c:pt>
                <c:pt idx="10">
                  <c:v>26504</c:v>
                </c:pt>
                <c:pt idx="11">
                  <c:v>22930</c:v>
                </c:pt>
                <c:pt idx="12">
                  <c:v>22244</c:v>
                </c:pt>
                <c:pt idx="13">
                  <c:v>20974</c:v>
                </c:pt>
                <c:pt idx="14">
                  <c:v>31602</c:v>
                </c:pt>
                <c:pt idx="15">
                  <c:v>18959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7-44FB-823A-1CDDD87C1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2677168"/>
        <c:axId val="481561392"/>
      </c:barChart>
      <c:catAx>
        <c:axId val="532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cap="sq"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88000">
                        <a:schemeClr val="accent3">
                          <a:lumMod val="89000"/>
                        </a:schemeClr>
                      </a:gs>
                      <a:gs pos="9000">
                        <a:schemeClr val="accent3">
                          <a:lumMod val="75000"/>
                        </a:schemeClr>
                      </a:gs>
                      <a:gs pos="18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0007" dist="200025" dir="15000000" sy="30000" kx="-1800000" algn="bl" rotWithShape="0">
                    <a:prstClr val="black">
                      <a:alpha val="13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561392"/>
        <c:crosses val="autoZero"/>
        <c:auto val="1"/>
        <c:lblAlgn val="ctr"/>
        <c:lblOffset val="100"/>
        <c:noMultiLvlLbl val="0"/>
      </c:catAx>
      <c:valAx>
        <c:axId val="48156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2677168"/>
        <c:crosses val="autoZero"/>
        <c:crossBetween val="between"/>
      </c:valAx>
      <c:spPr>
        <a:noFill/>
        <a:ln w="762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 cap="sq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88000">
                  <a:schemeClr val="accent3">
                    <a:lumMod val="89000"/>
                  </a:schemeClr>
                </a:gs>
                <a:gs pos="9000">
                  <a:schemeClr val="accent3">
                    <a:lumMod val="75000"/>
                  </a:schemeClr>
                </a:gs>
                <a:gs pos="18000">
                  <a:schemeClr val="tx1">
                    <a:lumMod val="95000"/>
                    <a:lumOff val="5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</a:ln>
          <a:gradFill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0007" dist="200025" dir="15000000" sy="30000" kx="-1800000" algn="bl" rotWithShape="0">
              <a:prstClr val="black">
                <a:alpha val="13000"/>
              </a:prstClr>
            </a:outerShdw>
            <a:reflection blurRad="6350" stA="60000" endA="900" endPos="58000" dir="5400000" sy="-100000" algn="bl" rotWithShape="0"/>
          </a:effectLst>
        </a:defRPr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941911330851087E-3"/>
          <c:y val="3.1198506603786827E-3"/>
          <c:w val="0.95452196382428944"/>
          <c:h val="0.796529818799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ÖDÜNÇ SAYISI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cmpd="sng">
              <a:solidFill>
                <a:schemeClr val="accent2">
                  <a:lumMod val="50000"/>
                </a:schemeClr>
              </a:solidFill>
            </a:ln>
            <a:effectLst>
              <a:outerShdw dir="14820000" sy="23000" kx="-1200000" algn="bl" rotWithShape="0">
                <a:schemeClr val="tx1">
                  <a:lumMod val="85000"/>
                  <a:lumOff val="15000"/>
                  <a:alpha val="49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 cap="sq">
                      <a:gradFill flip="none" rotWithShape="1">
                        <a:gsLst>
                          <a:gs pos="0">
                            <a:schemeClr val="accent3">
                              <a:lumMod val="89000"/>
                            </a:schemeClr>
                          </a:gs>
                          <a:gs pos="88000">
                            <a:schemeClr val="accent3">
                              <a:lumMod val="89000"/>
                            </a:schemeClr>
                          </a:gs>
                          <a:gs pos="9000">
                            <a:schemeClr val="accent3">
                              <a:lumMod val="75000"/>
                            </a:schemeClr>
                          </a:gs>
                          <a:gs pos="18000">
                            <a:schemeClr val="tx1">
                              <a:lumMod val="95000"/>
                              <a:lumOff val="5000"/>
                            </a:schemeClr>
                          </a:gs>
                        </a:gsLst>
                        <a:path path="rect">
                          <a:fillToRect r="100000" b="100000"/>
                        </a:path>
                        <a:tileRect l="-100000" t="-100000"/>
                      </a:gradFill>
                    </a:ln>
                    <a:gradFill>
                      <a:gsLst>
                        <a:gs pos="0">
                          <a:schemeClr val="tx1">
                            <a:lumMod val="95000"/>
                            <a:lumOff val="5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0007" dist="200025" dir="15000000" sy="30000" kx="-1800000" algn="bl" rotWithShape="0">
                        <a:prstClr val="black">
                          <a:alpha val="13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Sayfa1!$B$2:$B$17</c:f>
              <c:numCache>
                <c:formatCode>#,##0</c:formatCode>
                <c:ptCount val="16"/>
                <c:pt idx="0">
                  <c:v>15436</c:v>
                </c:pt>
                <c:pt idx="1">
                  <c:v>17767</c:v>
                </c:pt>
                <c:pt idx="2">
                  <c:v>31506</c:v>
                </c:pt>
                <c:pt idx="3">
                  <c:v>39157</c:v>
                </c:pt>
                <c:pt idx="4">
                  <c:v>49029</c:v>
                </c:pt>
                <c:pt idx="5">
                  <c:v>42539</c:v>
                </c:pt>
                <c:pt idx="6">
                  <c:v>44460</c:v>
                </c:pt>
                <c:pt idx="7">
                  <c:v>47795</c:v>
                </c:pt>
                <c:pt idx="8">
                  <c:v>49060</c:v>
                </c:pt>
                <c:pt idx="9">
                  <c:v>49580</c:v>
                </c:pt>
                <c:pt idx="10">
                  <c:v>40118</c:v>
                </c:pt>
                <c:pt idx="11">
                  <c:v>23659</c:v>
                </c:pt>
                <c:pt idx="12">
                  <c:v>8154</c:v>
                </c:pt>
                <c:pt idx="13">
                  <c:v>8729</c:v>
                </c:pt>
                <c:pt idx="14">
                  <c:v>14607</c:v>
                </c:pt>
                <c:pt idx="15">
                  <c:v>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4-462E-8B88-14E34E1BCE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2677168"/>
        <c:axId val="481561392"/>
      </c:barChart>
      <c:catAx>
        <c:axId val="532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cap="sq">
                  <a:gradFill flip="none" rotWithShape="1">
                    <a:gsLst>
                      <a:gs pos="0">
                        <a:schemeClr val="accent3">
                          <a:lumMod val="89000"/>
                        </a:schemeClr>
                      </a:gs>
                      <a:gs pos="88000">
                        <a:schemeClr val="accent3">
                          <a:lumMod val="89000"/>
                        </a:schemeClr>
                      </a:gs>
                      <a:gs pos="9000">
                        <a:schemeClr val="accent3">
                          <a:lumMod val="75000"/>
                        </a:schemeClr>
                      </a:gs>
                      <a:gs pos="18000">
                        <a:schemeClr val="tx1">
                          <a:lumMod val="95000"/>
                          <a:lumOff val="5000"/>
                        </a:schemeClr>
                      </a:gs>
                    </a:gsLst>
                    <a:path path="rect">
                      <a:fillToRect r="100000" b="100000"/>
                    </a:path>
                    <a:tileRect l="-100000" t="-100000"/>
                  </a:gra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60007" dist="200025" dir="15000000" sy="30000" kx="-1800000" algn="bl" rotWithShape="0">
                    <a:prstClr val="black">
                      <a:alpha val="13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81561392"/>
        <c:crosses val="autoZero"/>
        <c:auto val="1"/>
        <c:lblAlgn val="ctr"/>
        <c:lblOffset val="100"/>
        <c:noMultiLvlLbl val="0"/>
      </c:catAx>
      <c:valAx>
        <c:axId val="48156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2677168"/>
        <c:crosses val="autoZero"/>
        <c:crossBetween val="between"/>
      </c:valAx>
      <c:spPr>
        <a:noFill/>
        <a:ln w="762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 cap="sq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88000">
                  <a:schemeClr val="accent3">
                    <a:lumMod val="89000"/>
                  </a:schemeClr>
                </a:gs>
                <a:gs pos="9000">
                  <a:schemeClr val="accent3">
                    <a:lumMod val="75000"/>
                  </a:schemeClr>
                </a:gs>
                <a:gs pos="18000">
                  <a:schemeClr val="tx1">
                    <a:lumMod val="95000"/>
                    <a:lumOff val="5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</a:ln>
          <a:gradFill>
            <a:gsLst>
              <a:gs pos="0">
                <a:schemeClr val="tx1">
                  <a:lumMod val="95000"/>
                  <a:lumOff val="5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60007" dist="200025" dir="15000000" sy="30000" kx="-1800000" algn="bl" rotWithShape="0">
              <a:prstClr val="black">
                <a:alpha val="13000"/>
              </a:prstClr>
            </a:outerShdw>
            <a:reflection blurRad="6350" stA="60000" endA="900" endPos="58000" dir="5400000" sy="-100000" algn="bl" rotWithShape="0"/>
          </a:effectLst>
        </a:defRPr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7503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139649"/>
            <a:ext cx="898652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32765"/>
            <a:ext cx="8581009" cy="1096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836" y="1418018"/>
            <a:ext cx="8648700" cy="2045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97470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2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1101" y="1899196"/>
            <a:ext cx="55130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2565" marR="5080" indent="-1460500" algn="ctr">
              <a:lnSpc>
                <a:spcPct val="100000"/>
              </a:lnSpc>
              <a:spcBef>
                <a:spcPts val="95"/>
              </a:spcBef>
              <a:tabLst>
                <a:tab pos="140081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KÜTÜPHANE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DOKÜMANTASYON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00" b="1" spc="-35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Ş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KANLI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Ğ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(202</a:t>
            </a:r>
            <a:r>
              <a:rPr lang="tr-TR" sz="1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FAAL</a:t>
            </a:r>
            <a:r>
              <a:rPr sz="1600" b="1" spc="-85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YET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SUNUMU)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038" y="852678"/>
            <a:ext cx="5629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ADIYAMAN</a:t>
            </a:r>
            <a:r>
              <a:rPr sz="3600" b="1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ÜN</a:t>
            </a:r>
            <a:r>
              <a:rPr sz="3600" b="1" spc="-130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sz="3600" b="1" spc="-130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sz="3600" b="1" spc="-130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r>
              <a:rPr sz="3600" b="1" spc="-130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endParaRPr sz="36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523" y="780287"/>
            <a:ext cx="816102" cy="816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39050" cy="5143500"/>
            <a:chOff x="0" y="0"/>
            <a:chExt cx="76390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987" y="22859"/>
              <a:ext cx="4458462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8280" y="22859"/>
              <a:ext cx="2350770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25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74707"/>
                </a:solidFill>
                <a:latin typeface="Arial"/>
                <a:cs typeface="Arial"/>
              </a:rPr>
              <a:t>ORGANİZASYON</a:t>
            </a:r>
            <a:r>
              <a:rPr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974707"/>
                </a:solidFill>
                <a:latin typeface="Arial"/>
                <a:cs typeface="Arial"/>
              </a:rPr>
              <a:t>ŞEMASI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8670" y="1045590"/>
            <a:ext cx="96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974707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0" y="714324"/>
            <a:ext cx="6629400" cy="43110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381076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FİZİKSEL</a:t>
            </a:r>
            <a:r>
              <a:rPr spc="-2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ALAN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3851859"/>
            <a:ext cx="759904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974707"/>
                </a:solidFill>
                <a:latin typeface="Times New Roman"/>
                <a:cs typeface="Times New Roman"/>
              </a:rPr>
              <a:t>Ayrıca</a:t>
            </a:r>
            <a:r>
              <a:rPr sz="17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74707"/>
                </a:solidFill>
                <a:latin typeface="Times New Roman"/>
                <a:cs typeface="Times New Roman"/>
              </a:rPr>
              <a:t>Kütüphanemizden</a:t>
            </a:r>
            <a:r>
              <a:rPr sz="17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700" dirty="0" err="1">
                <a:solidFill>
                  <a:srgbClr val="974707"/>
                </a:solidFill>
                <a:latin typeface="Times New Roman"/>
                <a:cs typeface="Times New Roman"/>
              </a:rPr>
              <a:t>bağımsız</a:t>
            </a:r>
            <a:r>
              <a:rPr sz="17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17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91</a:t>
            </a:r>
            <a:r>
              <a:rPr sz="1700" spc="-20" dirty="0" smtClean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1700" spc="-20" dirty="0">
                <a:solidFill>
                  <a:srgbClr val="974707"/>
                </a:solidFill>
                <a:latin typeface="Times New Roman"/>
                <a:cs typeface="Times New Roman"/>
              </a:rPr>
              <a:t>ve 32 kişi kapasiteli iki</a:t>
            </a:r>
            <a:r>
              <a:rPr sz="17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74707"/>
                </a:solidFill>
                <a:latin typeface="Times New Roman"/>
                <a:cs typeface="Times New Roman"/>
              </a:rPr>
              <a:t>okuma</a:t>
            </a:r>
            <a:r>
              <a:rPr sz="17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74707"/>
                </a:solidFill>
                <a:latin typeface="Times New Roman"/>
                <a:cs typeface="Times New Roman"/>
              </a:rPr>
              <a:t>salonumuz</a:t>
            </a:r>
            <a:r>
              <a:rPr sz="17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74707"/>
                </a:solidFill>
                <a:latin typeface="Times New Roman"/>
                <a:cs typeface="Times New Roman"/>
              </a:rPr>
              <a:t>bulunmaktadır.</a:t>
            </a:r>
            <a:endParaRPr sz="17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9936" y="1418018"/>
          <a:ext cx="856932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3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SALON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Kitap</a:t>
                      </a:r>
                      <a:r>
                        <a:rPr sz="1600" spc="-3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600" spc="-4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okuma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salonu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540</a:t>
                      </a:r>
                      <a:r>
                        <a:rPr sz="1600" spc="-4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m²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OFİS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3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Daire</a:t>
                      </a:r>
                      <a:r>
                        <a:rPr sz="1600" spc="-1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Başkanı</a:t>
                      </a:r>
                      <a:r>
                        <a:rPr sz="1600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600" spc="-3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3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Şube</a:t>
                      </a:r>
                      <a:r>
                        <a:rPr sz="1600" spc="-3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Müdürü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olmak</a:t>
                      </a:r>
                      <a:r>
                        <a:rPr sz="1600" spc="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üzere</a:t>
                      </a:r>
                      <a:r>
                        <a:rPr sz="1600" spc="-1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3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oda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r>
                        <a:rPr sz="1600" spc="-1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m²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OFİS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3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Personel</a:t>
                      </a:r>
                      <a:r>
                        <a:rPr sz="1600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Odası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96</a:t>
                      </a:r>
                      <a:r>
                        <a:rPr sz="1600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m²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684</a:t>
                      </a:r>
                      <a:r>
                        <a:rPr sz="1600" spc="-4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m²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485165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ÇALIŞMA</a:t>
            </a:r>
            <a:r>
              <a:rPr spc="-17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SAATLERİ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1059180"/>
            <a:ext cx="2520696" cy="33238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00" y="4683658"/>
            <a:ext cx="7397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974707"/>
                </a:solidFill>
                <a:latin typeface="Arial"/>
                <a:cs typeface="Arial"/>
              </a:rPr>
              <a:t>(NOT:</a:t>
            </a:r>
            <a:r>
              <a:rPr sz="14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itim</a:t>
            </a:r>
            <a:r>
              <a:rPr sz="1400" spc="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ö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retim</a:t>
            </a:r>
            <a:r>
              <a:rPr sz="1400" spc="1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dönemi</a:t>
            </a:r>
            <a:r>
              <a:rPr sz="1400" spc="11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08.00-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09.00</a:t>
            </a:r>
            <a:r>
              <a:rPr sz="1400" spc="1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saatleri</a:t>
            </a:r>
            <a:r>
              <a:rPr sz="14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974707"/>
                </a:solidFill>
                <a:latin typeface="Arial"/>
                <a:cs typeface="Arial"/>
              </a:rPr>
              <a:t>arası</a:t>
            </a:r>
            <a:r>
              <a:rPr sz="1400" spc="1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temizlik</a:t>
            </a:r>
            <a:r>
              <a:rPr sz="1400" spc="1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400" spc="1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raf</a:t>
            </a:r>
            <a:r>
              <a:rPr sz="1400" spc="11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dizimi</a:t>
            </a:r>
            <a:r>
              <a:rPr sz="14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yapılmaktadır.)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5173" y="1334897"/>
          <a:ext cx="4885054" cy="120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5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Ğİ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 Ö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Ğ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DÖNEM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</a:t>
                      </a:r>
                      <a:r>
                        <a:rPr sz="1100" b="1" spc="5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MERKEZ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KÜTÜPHANE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ÇALI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Ş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SAATLER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HAFTA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İ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79546"/>
                      </a:solidFill>
                      <a:prstDash val="solid"/>
                    </a:lnL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CUMARTES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İ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79375" marB="0"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PAZAR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8064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09.00-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17.00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tr-TR" sz="1200" spc="-10" dirty="0">
                          <a:latin typeface="Arial"/>
                          <a:cs typeface="Arial"/>
                        </a:rPr>
                        <a:t>Kapalı</a:t>
                      </a:r>
                      <a:endParaRPr lang="tr-TR" sz="12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Kapalı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46761" y="2994279"/>
          <a:ext cx="4895849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YAZ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DÖNEM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</a:t>
                      </a:r>
                      <a:r>
                        <a:rPr sz="1100" b="1" spc="7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MERKEZ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KÜTÜPHANE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ÇALI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Ş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SAATLER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İ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HAFTA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Ç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İ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95885" marB="0">
                    <a:lnL w="9525">
                      <a:solidFill>
                        <a:srgbClr val="F69240"/>
                      </a:solidFill>
                      <a:prstDash val="solid"/>
                    </a:lnL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CUMARTES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İ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95885" marB="0"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PAZAR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R w="9525">
                      <a:solidFill>
                        <a:srgbClr val="F69240"/>
                      </a:solidFill>
                      <a:prstDash val="solid"/>
                    </a:lnR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08.00-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12.00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215">
                        <a:lnSpc>
                          <a:spcPts val="139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13.00-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17.00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F69240"/>
                      </a:solidFill>
                      <a:prstDash val="solid"/>
                    </a:lnL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Kapalı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Kapalı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5"/>
            <a:ext cx="850163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KÜTÜPHANE</a:t>
            </a:r>
            <a:r>
              <a:rPr spc="-60" dirty="0"/>
              <a:t> </a:t>
            </a:r>
            <a:r>
              <a:rPr dirty="0"/>
              <a:t>OTOMASYON</a:t>
            </a:r>
            <a:r>
              <a:rPr spc="-60" dirty="0"/>
              <a:t> </a:t>
            </a:r>
            <a:r>
              <a:rPr spc="-10" dirty="0"/>
              <a:t>SİSTEMİ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1132332"/>
            <a:ext cx="3240405" cy="3412490"/>
            <a:chOff x="251459" y="1132332"/>
            <a:chExt cx="3240405" cy="34124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132332"/>
              <a:ext cx="3240024" cy="3412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87" y="1708404"/>
              <a:ext cx="649224" cy="5364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04259" y="1489938"/>
            <a:ext cx="4319905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217804" algn="ctr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Kütüphane</a:t>
            </a:r>
            <a:r>
              <a:rPr sz="2000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Otomasyon</a:t>
            </a:r>
            <a:r>
              <a:rPr sz="20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Sistemi</a:t>
            </a:r>
            <a:r>
              <a:rPr sz="20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olarak </a:t>
            </a:r>
            <a:r>
              <a:rPr sz="2000" spc="-25" dirty="0">
                <a:solidFill>
                  <a:srgbClr val="974707"/>
                </a:solidFill>
                <a:latin typeface="Times New Roman"/>
                <a:cs typeface="Times New Roman"/>
              </a:rPr>
              <a:t>"Yordam</a:t>
            </a:r>
            <a:r>
              <a:rPr sz="2000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Programı"</a:t>
            </a:r>
            <a:r>
              <a:rPr sz="2000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kullanmaktadır.</a:t>
            </a:r>
            <a:endParaRPr sz="2000">
              <a:latin typeface="Times New Roman"/>
              <a:cs typeface="Times New Roman"/>
            </a:endParaRPr>
          </a:p>
          <a:p>
            <a:pPr marL="151130" marR="144780" algn="ctr">
              <a:lnSpc>
                <a:spcPts val="2880"/>
              </a:lnSpc>
              <a:spcBef>
                <a:spcPts val="175"/>
              </a:spcBef>
            </a:pP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Okuyucularımız</a:t>
            </a:r>
            <a:r>
              <a:rPr sz="20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web</a:t>
            </a:r>
            <a:r>
              <a:rPr sz="20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üzerinden</a:t>
            </a:r>
            <a:r>
              <a:rPr sz="20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tarama,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rezerve,</a:t>
            </a:r>
            <a:r>
              <a:rPr sz="20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süre</a:t>
            </a:r>
            <a:r>
              <a:rPr sz="20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uzatımı</a:t>
            </a:r>
            <a:r>
              <a:rPr sz="20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vs.</a:t>
            </a:r>
            <a:r>
              <a:rPr sz="20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işleri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0000"/>
              </a:lnSpc>
              <a:spcBef>
                <a:spcPts val="65"/>
              </a:spcBef>
            </a:pP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yapabilmekte,</a:t>
            </a:r>
            <a:r>
              <a:rPr sz="20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ayrıca</a:t>
            </a:r>
            <a:r>
              <a:rPr sz="20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cep</a:t>
            </a:r>
            <a:r>
              <a:rPr sz="20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kütüphanem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uygulaması</a:t>
            </a:r>
            <a:r>
              <a:rPr sz="20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ile</a:t>
            </a:r>
            <a:r>
              <a:rPr sz="20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akıllı</a:t>
            </a:r>
            <a:r>
              <a:rPr sz="20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telefonlarda</a:t>
            </a:r>
            <a:r>
              <a:rPr sz="20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kullanıla bilmektedirler.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446913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WEB</a:t>
            </a:r>
            <a:r>
              <a:rPr spc="-10" dirty="0">
                <a:latin typeface="Arial"/>
                <a:cs typeface="Arial"/>
              </a:rPr>
              <a:t> HİZMETLERİ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8057" y="1831365"/>
            <a:ext cx="3663950" cy="23183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Arial"/>
                <a:cs typeface="Arial"/>
              </a:rPr>
              <a:t>Kütüphanemiz</a:t>
            </a:r>
            <a:r>
              <a:rPr sz="1600" b="1" u="sng" spc="-3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Arial"/>
                <a:cs typeface="Arial"/>
              </a:rPr>
              <a:t>web</a:t>
            </a:r>
            <a:r>
              <a:rPr sz="1600" b="1" u="sng" spc="-8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Arial"/>
                <a:cs typeface="Arial"/>
              </a:rPr>
              <a:t>sayfasından;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Duyurulara</a:t>
            </a:r>
            <a:r>
              <a:rPr sz="1600" spc="-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ulaşabilir,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Veritabanlarına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erişebilir,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</a:t>
            </a:r>
            <a:r>
              <a:rPr sz="1600" spc="-9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hesabınızı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kullanabilir,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Kütüphaneciye</a:t>
            </a:r>
            <a:r>
              <a:rPr sz="1600" spc="-11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sorabilir,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Açık</a:t>
            </a:r>
            <a:r>
              <a:rPr sz="1600" spc="-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erişim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verilerine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erişebilir</a:t>
            </a:r>
            <a:r>
              <a:rPr sz="1600" spc="-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</a:t>
            </a:r>
            <a:r>
              <a:rPr sz="1600" spc="-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katalog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taraması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yapabilir siniz.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987552"/>
            <a:ext cx="4177284" cy="39608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740"/>
            <a:ext cx="8155686" cy="567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2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KULLANICILARA</a:t>
            </a:r>
            <a:r>
              <a:rPr sz="2000" spc="-125" dirty="0"/>
              <a:t> </a:t>
            </a:r>
            <a:r>
              <a:rPr sz="2000" dirty="0"/>
              <a:t>GÖRE</a:t>
            </a:r>
            <a:r>
              <a:rPr sz="2000" spc="-30" dirty="0"/>
              <a:t> </a:t>
            </a:r>
            <a:r>
              <a:rPr sz="2000" dirty="0"/>
              <a:t>ÖDÜNÇ</a:t>
            </a:r>
            <a:r>
              <a:rPr sz="2000" spc="-20" dirty="0"/>
              <a:t> </a:t>
            </a:r>
            <a:r>
              <a:rPr sz="2000" spc="-40" dirty="0"/>
              <a:t>KİTAP</a:t>
            </a:r>
            <a:r>
              <a:rPr sz="2000" spc="-114" dirty="0"/>
              <a:t> </a:t>
            </a:r>
            <a:r>
              <a:rPr sz="2000" spc="-25" dirty="0"/>
              <a:t>SAYILARI</a:t>
            </a:r>
            <a:r>
              <a:rPr sz="2000" spc="-55" dirty="0"/>
              <a:t> </a:t>
            </a:r>
            <a:r>
              <a:rPr sz="2000" dirty="0"/>
              <a:t>VE </a:t>
            </a:r>
            <a:r>
              <a:rPr sz="2000" spc="-10" dirty="0"/>
              <a:t>SÜRELERİ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02437" y="1232408"/>
            <a:ext cx="75495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355" indent="-16319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335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Alınan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materyalin</a:t>
            </a:r>
            <a:r>
              <a:rPr sz="16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ödünç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süresi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dolmadan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bir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defaya</a:t>
            </a:r>
            <a:r>
              <a:rPr sz="16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mahsus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süresi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uzatılabilir.</a:t>
            </a:r>
            <a:endParaRPr sz="1600">
              <a:latin typeface="Arial"/>
              <a:cs typeface="Arial"/>
            </a:endParaRPr>
          </a:p>
          <a:p>
            <a:pPr marL="173355" indent="-163195">
              <a:lnSpc>
                <a:spcPct val="100000"/>
              </a:lnSpc>
              <a:buSzPct val="93750"/>
              <a:buFont typeface="Wingdings"/>
              <a:buChar char=""/>
              <a:tabLst>
                <a:tab pos="173355" algn="l"/>
              </a:tabLst>
            </a:pP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Tatil</a:t>
            </a:r>
            <a:r>
              <a:rPr sz="1600" spc="-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günlerinde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ödünç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verilen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kitap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sayısı</a:t>
            </a:r>
            <a:r>
              <a:rPr sz="1600" spc="-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ödünç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süresi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uzatılır.</a:t>
            </a:r>
            <a:endParaRPr sz="1600">
              <a:latin typeface="Arial"/>
              <a:cs typeface="Arial"/>
            </a:endParaRPr>
          </a:p>
          <a:p>
            <a:pPr marL="12700" marR="5080" indent="-2540">
              <a:lnSpc>
                <a:spcPct val="100000"/>
              </a:lnSpc>
              <a:buSzPct val="93750"/>
              <a:buFont typeface="Wingdings"/>
              <a:buChar char=""/>
              <a:tabLst>
                <a:tab pos="17335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Danışma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kaynakları,</a:t>
            </a:r>
            <a:r>
              <a:rPr sz="1600" spc="3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süreli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yayınlar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kullanıcıları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için</a:t>
            </a:r>
            <a:r>
              <a:rPr sz="1600" spc="-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rezerve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edilmiş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kaynaklar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ödünç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verilmemektedir.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3196" y="2343023"/>
          <a:ext cx="7478395" cy="172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KULLANICILAR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79546"/>
                      </a:solidFill>
                      <a:prstDash val="solid"/>
                    </a:lnL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Kitap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Sayısı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Süre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F79546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Akademik</a:t>
                      </a:r>
                      <a:r>
                        <a:rPr sz="14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Liberation Sans Narrow"/>
                          <a:cs typeface="Liberation Sans Narrow"/>
                        </a:rPr>
                        <a:t>İ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dari</a:t>
                      </a:r>
                      <a:r>
                        <a:rPr sz="14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Personel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Gün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68580">
                        <a:lnSpc>
                          <a:spcPts val="1605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Yüksek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Lisans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Doktora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-10" dirty="0">
                          <a:latin typeface="Liberation Sans Narrow"/>
                          <a:cs typeface="Liberation Sans Narrow"/>
                        </a:rPr>
                        <a:t>ğ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rencileri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Gün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68580">
                        <a:lnSpc>
                          <a:spcPts val="161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-10" dirty="0">
                          <a:latin typeface="Liberation Sans Narrow"/>
                          <a:cs typeface="Liberation Sans Narrow"/>
                        </a:rPr>
                        <a:t>ğ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renci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2700">
                      <a:solidFill>
                        <a:srgbClr val="F79546"/>
                      </a:solidFill>
                      <a:prstDash val="solid"/>
                    </a:lnT>
                    <a:lnB w="1905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905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Gün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905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68580">
                        <a:lnSpc>
                          <a:spcPts val="161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Dı</a:t>
                      </a:r>
                      <a:r>
                        <a:rPr sz="1400" dirty="0">
                          <a:latin typeface="Liberation Sans Narrow"/>
                          <a:cs typeface="Liberation Sans Narrow"/>
                        </a:rPr>
                        <a:t>ş</a:t>
                      </a:r>
                      <a:r>
                        <a:rPr sz="1400" spc="8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Kullanıcı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905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Gün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905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7905" y="4875377"/>
            <a:ext cx="3025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ALLPPT.com</a:t>
            </a:r>
            <a:r>
              <a:rPr sz="800" spc="-3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_</a:t>
            </a:r>
            <a:r>
              <a:rPr sz="800" spc="-2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Free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800" spc="-1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Templates,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Diagrams</a:t>
            </a:r>
            <a:r>
              <a:rPr sz="800" spc="-4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and</a:t>
            </a:r>
            <a:r>
              <a:rPr sz="800" spc="-2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spc="-1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Charts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6808" y="339852"/>
            <a:ext cx="5615940" cy="988060"/>
          </a:xfrm>
          <a:custGeom>
            <a:avLst/>
            <a:gdLst/>
            <a:ahLst/>
            <a:cxnLst/>
            <a:rect l="l" t="t" r="r" b="b"/>
            <a:pathLst>
              <a:path w="5615940" h="988060">
                <a:moveTo>
                  <a:pt x="5122164" y="0"/>
                </a:moveTo>
                <a:lnTo>
                  <a:pt x="493775" y="0"/>
                </a:lnTo>
                <a:lnTo>
                  <a:pt x="446227" y="2260"/>
                </a:lnTo>
                <a:lnTo>
                  <a:pt x="399956" y="8904"/>
                </a:lnTo>
                <a:lnTo>
                  <a:pt x="355170" y="19725"/>
                </a:lnTo>
                <a:lnTo>
                  <a:pt x="312076" y="34515"/>
                </a:lnTo>
                <a:lnTo>
                  <a:pt x="270880" y="53067"/>
                </a:lnTo>
                <a:lnTo>
                  <a:pt x="231790" y="75174"/>
                </a:lnTo>
                <a:lnTo>
                  <a:pt x="195013" y="100629"/>
                </a:lnTo>
                <a:lnTo>
                  <a:pt x="160756" y="129225"/>
                </a:lnTo>
                <a:lnTo>
                  <a:pt x="129225" y="160756"/>
                </a:lnTo>
                <a:lnTo>
                  <a:pt x="100629" y="195013"/>
                </a:lnTo>
                <a:lnTo>
                  <a:pt x="75174" y="231790"/>
                </a:lnTo>
                <a:lnTo>
                  <a:pt x="53067" y="270880"/>
                </a:lnTo>
                <a:lnTo>
                  <a:pt x="34515" y="312076"/>
                </a:lnTo>
                <a:lnTo>
                  <a:pt x="19725" y="355170"/>
                </a:lnTo>
                <a:lnTo>
                  <a:pt x="8904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2260" y="541324"/>
                </a:lnTo>
                <a:lnTo>
                  <a:pt x="8904" y="587595"/>
                </a:lnTo>
                <a:lnTo>
                  <a:pt x="19725" y="632381"/>
                </a:lnTo>
                <a:lnTo>
                  <a:pt x="34515" y="675475"/>
                </a:lnTo>
                <a:lnTo>
                  <a:pt x="53067" y="716671"/>
                </a:lnTo>
                <a:lnTo>
                  <a:pt x="75174" y="755761"/>
                </a:lnTo>
                <a:lnTo>
                  <a:pt x="100629" y="792538"/>
                </a:lnTo>
                <a:lnTo>
                  <a:pt x="129225" y="826795"/>
                </a:lnTo>
                <a:lnTo>
                  <a:pt x="160756" y="858326"/>
                </a:lnTo>
                <a:lnTo>
                  <a:pt x="195013" y="886922"/>
                </a:lnTo>
                <a:lnTo>
                  <a:pt x="231790" y="912377"/>
                </a:lnTo>
                <a:lnTo>
                  <a:pt x="270880" y="934484"/>
                </a:lnTo>
                <a:lnTo>
                  <a:pt x="312076" y="953036"/>
                </a:lnTo>
                <a:lnTo>
                  <a:pt x="355170" y="967826"/>
                </a:lnTo>
                <a:lnTo>
                  <a:pt x="399956" y="978647"/>
                </a:lnTo>
                <a:lnTo>
                  <a:pt x="446227" y="985291"/>
                </a:lnTo>
                <a:lnTo>
                  <a:pt x="493775" y="987551"/>
                </a:lnTo>
                <a:lnTo>
                  <a:pt x="5122164" y="987551"/>
                </a:lnTo>
                <a:lnTo>
                  <a:pt x="5169712" y="985291"/>
                </a:lnTo>
                <a:lnTo>
                  <a:pt x="5215983" y="978647"/>
                </a:lnTo>
                <a:lnTo>
                  <a:pt x="5260769" y="967826"/>
                </a:lnTo>
                <a:lnTo>
                  <a:pt x="5303863" y="953036"/>
                </a:lnTo>
                <a:lnTo>
                  <a:pt x="5345059" y="934484"/>
                </a:lnTo>
                <a:lnTo>
                  <a:pt x="5384149" y="912377"/>
                </a:lnTo>
                <a:lnTo>
                  <a:pt x="5420926" y="886922"/>
                </a:lnTo>
                <a:lnTo>
                  <a:pt x="5455183" y="858326"/>
                </a:lnTo>
                <a:lnTo>
                  <a:pt x="5486714" y="826795"/>
                </a:lnTo>
                <a:lnTo>
                  <a:pt x="5515310" y="792538"/>
                </a:lnTo>
                <a:lnTo>
                  <a:pt x="5540765" y="755761"/>
                </a:lnTo>
                <a:lnTo>
                  <a:pt x="5562872" y="716671"/>
                </a:lnTo>
                <a:lnTo>
                  <a:pt x="5581424" y="675475"/>
                </a:lnTo>
                <a:lnTo>
                  <a:pt x="5596214" y="632381"/>
                </a:lnTo>
                <a:lnTo>
                  <a:pt x="5607035" y="587595"/>
                </a:lnTo>
                <a:lnTo>
                  <a:pt x="5613679" y="541324"/>
                </a:lnTo>
                <a:lnTo>
                  <a:pt x="5615940" y="493775"/>
                </a:lnTo>
                <a:lnTo>
                  <a:pt x="5613679" y="446227"/>
                </a:lnTo>
                <a:lnTo>
                  <a:pt x="5607035" y="399956"/>
                </a:lnTo>
                <a:lnTo>
                  <a:pt x="5596214" y="355170"/>
                </a:lnTo>
                <a:lnTo>
                  <a:pt x="5581424" y="312076"/>
                </a:lnTo>
                <a:lnTo>
                  <a:pt x="5562872" y="270880"/>
                </a:lnTo>
                <a:lnTo>
                  <a:pt x="5540765" y="231790"/>
                </a:lnTo>
                <a:lnTo>
                  <a:pt x="5515310" y="195013"/>
                </a:lnTo>
                <a:lnTo>
                  <a:pt x="5486714" y="160756"/>
                </a:lnTo>
                <a:lnTo>
                  <a:pt x="5455183" y="129225"/>
                </a:lnTo>
                <a:lnTo>
                  <a:pt x="5420926" y="100629"/>
                </a:lnTo>
                <a:lnTo>
                  <a:pt x="5384149" y="75174"/>
                </a:lnTo>
                <a:lnTo>
                  <a:pt x="5345059" y="53067"/>
                </a:lnTo>
                <a:lnTo>
                  <a:pt x="5303863" y="34515"/>
                </a:lnTo>
                <a:lnTo>
                  <a:pt x="5260769" y="19725"/>
                </a:lnTo>
                <a:lnTo>
                  <a:pt x="5215983" y="8904"/>
                </a:lnTo>
                <a:lnTo>
                  <a:pt x="5169712" y="2260"/>
                </a:lnTo>
                <a:lnTo>
                  <a:pt x="5122164" y="0"/>
                </a:lnTo>
                <a:close/>
              </a:path>
            </a:pathLst>
          </a:custGeom>
          <a:solidFill>
            <a:srgbClr val="E36C09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4797" rIns="0" bIns="0" rtlCol="0">
            <a:spAutoFit/>
          </a:bodyPr>
          <a:lstStyle/>
          <a:p>
            <a:pPr marL="5135880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latin typeface="Arial"/>
                <a:cs typeface="Arial"/>
              </a:rPr>
              <a:t>BÜTÇEM</a:t>
            </a:r>
            <a:r>
              <a:rPr sz="3200" spc="-70" dirty="0">
                <a:latin typeface="Carlito"/>
                <a:cs typeface="Carlito"/>
              </a:rPr>
              <a:t>İ</a:t>
            </a:r>
            <a:r>
              <a:rPr sz="3200" spc="-70" dirty="0">
                <a:latin typeface="Arial"/>
                <a:cs typeface="Arial"/>
              </a:rPr>
              <a:t>Z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6784"/>
              <a:ext cx="7355586" cy="6774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2488" y="176784"/>
              <a:ext cx="1114805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51282"/>
            <a:ext cx="7789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KÜTÜPHANE</a:t>
            </a:r>
            <a:r>
              <a:rPr sz="2400" spc="-45" dirty="0"/>
              <a:t> </a:t>
            </a:r>
            <a:r>
              <a:rPr sz="2400" dirty="0"/>
              <a:t>BÜTÇE</a:t>
            </a:r>
            <a:r>
              <a:rPr sz="2400" spc="-15" dirty="0"/>
              <a:t> </a:t>
            </a:r>
            <a:r>
              <a:rPr sz="2400" spc="-20" dirty="0"/>
              <a:t>UYGULAMA</a:t>
            </a:r>
            <a:r>
              <a:rPr sz="2400" spc="-130" dirty="0"/>
              <a:t> </a:t>
            </a:r>
            <a:r>
              <a:rPr sz="2400" dirty="0"/>
              <a:t>SONUÇLARI </a:t>
            </a:r>
            <a:r>
              <a:rPr sz="2400" spc="-10" dirty="0"/>
              <a:t>(202</a:t>
            </a:r>
            <a:r>
              <a:rPr lang="tr-TR" sz="2400" spc="-10" dirty="0"/>
              <a:t>3</a:t>
            </a:r>
            <a:r>
              <a:rPr sz="2400" spc="-10" dirty="0"/>
              <a:t>)</a:t>
            </a:r>
            <a:endParaRPr sz="24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49655"/>
              </p:ext>
            </p:extLst>
          </p:nvPr>
        </p:nvGraphicFramePr>
        <p:xfrm>
          <a:off x="605205" y="1125219"/>
          <a:ext cx="7848597" cy="3353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Açıklama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K.B.Ö.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Yıl</a:t>
                      </a:r>
                      <a:r>
                        <a:rPr sz="11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Sonu</a:t>
                      </a:r>
                      <a:r>
                        <a:rPr sz="11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Ödenek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Harcama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K.B.Ö.</a:t>
                      </a:r>
                      <a:r>
                        <a:rPr sz="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/Kalan</a:t>
                      </a:r>
                      <a:endParaRPr sz="800" dirty="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Harcama/K.B.Ö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305435" marR="44450" indent="-250190">
                        <a:lnSpc>
                          <a:spcPct val="114999"/>
                        </a:lnSpc>
                        <a:spcBef>
                          <a:spcPts val="49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Harcama/</a:t>
                      </a:r>
                      <a:r>
                        <a:rPr sz="8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Top.</a:t>
                      </a:r>
                      <a:r>
                        <a:rPr sz="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Öde</a:t>
                      </a:r>
                      <a:r>
                        <a:rPr sz="800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nek</a:t>
                      </a:r>
                      <a:r>
                        <a:rPr sz="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(%)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Personel</a:t>
                      </a:r>
                      <a:r>
                        <a:rPr sz="11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Giderleri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2.774.324,00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2.774.324,00</a:t>
                      </a:r>
                      <a:endParaRPr lang="tr-TR"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2.774.324,09</a:t>
                      </a:r>
                      <a:endParaRPr lang="tr-TR"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%100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Sos.</a:t>
                      </a:r>
                      <a:r>
                        <a:rPr sz="11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Güv.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Kurum.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Devlet</a:t>
                      </a:r>
                      <a:r>
                        <a:rPr sz="11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Primi</a:t>
                      </a:r>
                      <a:r>
                        <a:rPr sz="11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Gid.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389.473,00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389.473,00</a:t>
                      </a:r>
                      <a:endParaRPr lang="tr-TR"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389.472,50</a:t>
                      </a:r>
                      <a:endParaRPr lang="tr-TR"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%100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Mal</a:t>
                      </a:r>
                      <a:r>
                        <a:rPr sz="11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Liberation Sans Narrow"/>
                          <a:cs typeface="Liberation Sans Narrow"/>
                        </a:rPr>
                        <a:t>ve</a:t>
                      </a:r>
                      <a:r>
                        <a:rPr sz="1100" spc="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55" dirty="0">
                          <a:latin typeface="Liberation Sans Narrow"/>
                          <a:cs typeface="Liberation Sans Narrow"/>
                        </a:rPr>
                        <a:t>Hizmet</a:t>
                      </a:r>
                      <a:r>
                        <a:rPr sz="1100" spc="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50" dirty="0">
                          <a:latin typeface="Liberation Sans Narrow"/>
                          <a:cs typeface="Liberation Sans Narrow"/>
                        </a:rPr>
                        <a:t>Alım</a:t>
                      </a:r>
                      <a:r>
                        <a:rPr sz="1100" spc="1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50" dirty="0">
                          <a:latin typeface="Liberation Sans Narrow"/>
                          <a:cs typeface="Liberation Sans Narrow"/>
                        </a:rPr>
                        <a:t>Giderleri</a:t>
                      </a:r>
                      <a:r>
                        <a:rPr sz="1100" spc="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-10" dirty="0">
                          <a:latin typeface="Liberation Sans Narrow"/>
                          <a:cs typeface="Liberation Sans Narrow"/>
                        </a:rPr>
                        <a:t>(03.2)</a:t>
                      </a:r>
                      <a:endParaRPr sz="11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48.000,00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48.000,00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9.660,00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290"/>
                        </a:lnSpc>
                      </a:pPr>
                      <a:r>
                        <a:rPr sz="1100" spc="-25" dirty="0" smtClean="0">
                          <a:latin typeface="Carlito"/>
                          <a:cs typeface="Carlito"/>
                        </a:rPr>
                        <a:t>%</a:t>
                      </a:r>
                      <a:r>
                        <a:rPr lang="tr-TR" sz="1100" spc="-25" dirty="0" smtClean="0">
                          <a:latin typeface="Carlito"/>
                          <a:cs typeface="Carlito"/>
                        </a:rPr>
                        <a:t>25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Mal</a:t>
                      </a:r>
                      <a:r>
                        <a:rPr sz="11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Liberation Sans Narrow"/>
                          <a:cs typeface="Liberation Sans Narrow"/>
                        </a:rPr>
                        <a:t>ve</a:t>
                      </a:r>
                      <a:r>
                        <a:rPr sz="1100" spc="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55" dirty="0">
                          <a:latin typeface="Liberation Sans Narrow"/>
                          <a:cs typeface="Liberation Sans Narrow"/>
                        </a:rPr>
                        <a:t>Hizmet</a:t>
                      </a:r>
                      <a:r>
                        <a:rPr sz="1100" spc="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50" dirty="0">
                          <a:latin typeface="Liberation Sans Narrow"/>
                          <a:cs typeface="Liberation Sans Narrow"/>
                        </a:rPr>
                        <a:t>Alım</a:t>
                      </a:r>
                      <a:r>
                        <a:rPr sz="1100" spc="1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50" dirty="0">
                          <a:latin typeface="Liberation Sans Narrow"/>
                          <a:cs typeface="Liberation Sans Narrow"/>
                        </a:rPr>
                        <a:t>Giderleri</a:t>
                      </a:r>
                      <a:r>
                        <a:rPr sz="1100" spc="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100" spc="-10" dirty="0">
                          <a:latin typeface="Liberation Sans Narrow"/>
                          <a:cs typeface="Liberation Sans Narrow"/>
                        </a:rPr>
                        <a:t>(03.5)</a:t>
                      </a:r>
                      <a:endParaRPr sz="11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11.000,00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5.153,69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290"/>
                        </a:lnSpc>
                      </a:pPr>
                      <a:r>
                        <a:rPr sz="1100" spc="-20" dirty="0" smtClean="0">
                          <a:latin typeface="Carlito"/>
                          <a:cs typeface="Carlito"/>
                        </a:rPr>
                        <a:t>%</a:t>
                      </a:r>
                      <a:r>
                        <a:rPr lang="tr-TR" sz="1100" spc="-20" dirty="0" smtClean="0">
                          <a:latin typeface="Carlito"/>
                          <a:cs typeface="Carlito"/>
                        </a:rPr>
                        <a:t>49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Sermaye</a:t>
                      </a:r>
                      <a:r>
                        <a:rPr sz="11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Giderleri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1.0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00.000,00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1.0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00.000,00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lang="tr-TR" sz="1000" dirty="0" smtClean="0">
                          <a:latin typeface="Arial"/>
                          <a:cs typeface="Arial"/>
                        </a:rPr>
                        <a:t>779.962,83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20" dirty="0" smtClean="0">
                          <a:latin typeface="Arial"/>
                          <a:cs typeface="Arial"/>
                        </a:rPr>
                        <a:t>%</a:t>
                      </a:r>
                      <a:r>
                        <a:rPr lang="tr-TR" sz="1000" spc="-20" dirty="0" smtClean="0">
                          <a:latin typeface="Arial"/>
                          <a:cs typeface="Arial"/>
                        </a:rPr>
                        <a:t>80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Sermaye</a:t>
                      </a:r>
                      <a:r>
                        <a:rPr sz="11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Transferleri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12700">
                      <a:solidFill>
                        <a:srgbClr val="365F91"/>
                      </a:solidFill>
                      <a:prstDash val="solid"/>
                    </a:lnT>
                    <a:lnB w="38100">
                      <a:solidFill>
                        <a:srgbClr val="17365D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TOPLAM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4.211.797,00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4.211.797,00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dirty="0" smtClean="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953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418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tr-TR" sz="1000" spc="-10" dirty="0" smtClean="0">
                          <a:latin typeface="Arial"/>
                          <a:cs typeface="Arial"/>
                        </a:rPr>
                        <a:t>42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20" dirty="0" smtClean="0">
                          <a:latin typeface="Carlito"/>
                          <a:cs typeface="Carlito"/>
                        </a:rPr>
                        <a:t>%9</a:t>
                      </a:r>
                      <a:r>
                        <a:rPr lang="tr-TR" sz="1100" b="1" spc="-20" dirty="0" smtClean="0">
                          <a:latin typeface="Carlito"/>
                          <a:cs typeface="Carlito"/>
                        </a:rPr>
                        <a:t>3</a:t>
                      </a:r>
                      <a:r>
                        <a:rPr sz="1100" b="1" spc="-20" dirty="0" smtClean="0">
                          <a:latin typeface="Carlito"/>
                          <a:cs typeface="Carlito"/>
                        </a:rPr>
                        <a:t>,8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365F91"/>
                      </a:solidFill>
                      <a:prstDash val="solid"/>
                    </a:lnL>
                    <a:lnR w="12700">
                      <a:solidFill>
                        <a:srgbClr val="365F91"/>
                      </a:solidFill>
                      <a:prstDash val="solid"/>
                    </a:lnR>
                    <a:lnT w="38100">
                      <a:solidFill>
                        <a:srgbClr val="17365D"/>
                      </a:solidFill>
                      <a:prstDash val="solid"/>
                    </a:lnT>
                    <a:lnB w="12700">
                      <a:solidFill>
                        <a:srgbClr val="365F91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"/>
              <a:ext cx="7355586" cy="6774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2488" y="160020"/>
              <a:ext cx="1189481" cy="6774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2765"/>
            <a:ext cx="8581009" cy="587032"/>
          </a:xfrm>
          <a:prstGeom prst="rect">
            <a:avLst/>
          </a:prstGeom>
        </p:spPr>
        <p:txBody>
          <a:bodyPr vert="horz" wrap="square" lIns="0" tIns="215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KÜTÜPHANE</a:t>
            </a:r>
            <a:r>
              <a:rPr sz="2400" spc="-45" dirty="0"/>
              <a:t> </a:t>
            </a:r>
            <a:r>
              <a:rPr sz="2400" dirty="0"/>
              <a:t>BÜTÇE</a:t>
            </a:r>
            <a:r>
              <a:rPr sz="2400" spc="-15" dirty="0"/>
              <a:t> </a:t>
            </a:r>
            <a:r>
              <a:rPr sz="2400" spc="-20" dirty="0"/>
              <a:t>UYGULAMA</a:t>
            </a:r>
            <a:r>
              <a:rPr sz="2400" spc="-130" dirty="0"/>
              <a:t> </a:t>
            </a:r>
            <a:r>
              <a:rPr sz="2400" dirty="0"/>
              <a:t>SONUÇLARI </a:t>
            </a:r>
            <a:r>
              <a:rPr sz="2400" spc="-10" dirty="0"/>
              <a:t>(202</a:t>
            </a:r>
            <a:r>
              <a:rPr lang="tr-TR" sz="2400" spc="-10" dirty="0"/>
              <a:t>3</a:t>
            </a:r>
            <a:r>
              <a:rPr sz="2400" spc="-10" dirty="0"/>
              <a:t>)</a:t>
            </a: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804" y="1470647"/>
            <a:ext cx="8458962" cy="8877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0408" y="1756359"/>
            <a:ext cx="28702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tr-TR"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YILI</a:t>
            </a:r>
            <a:r>
              <a:rPr sz="1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KÜTÜPHANE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BÜTÇESİ: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0118" y="1756359"/>
            <a:ext cx="128308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1.0</a:t>
            </a:r>
            <a:r>
              <a:rPr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00.000,00</a:t>
            </a:r>
            <a:r>
              <a:rPr sz="14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TL.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947" y="2356104"/>
            <a:ext cx="8449818" cy="8877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73166" y="2541219"/>
            <a:ext cx="11493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779.962</a:t>
            </a:r>
            <a:r>
              <a:rPr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tr-TR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83</a:t>
            </a:r>
            <a:r>
              <a:rPr sz="14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TL.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268" y="2498891"/>
            <a:ext cx="2707132" cy="53848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ELEKTRONİK</a:t>
            </a:r>
            <a:r>
              <a:rPr sz="1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KAYNAKLAR:</a:t>
            </a:r>
            <a:endParaRPr sz="1400" dirty="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Veritabanı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804" y="3256788"/>
            <a:ext cx="8458962" cy="8877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0408" y="3555949"/>
            <a:ext cx="7270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KALAN: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7133" y="3555949"/>
            <a:ext cx="120606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220.037,17</a:t>
            </a:r>
            <a:r>
              <a:rPr sz="1400" b="1" spc="3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TL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598284" cy="5143500"/>
            <a:chOff x="0" y="0"/>
            <a:chExt cx="6598284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987" y="22859"/>
              <a:ext cx="5170170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6325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74707"/>
                </a:solidFill>
                <a:latin typeface="Arial"/>
                <a:cs typeface="Arial"/>
              </a:rPr>
              <a:t>GECİKME</a:t>
            </a:r>
            <a:r>
              <a:rPr spc="-1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974707"/>
                </a:solidFill>
                <a:latin typeface="Arial"/>
                <a:cs typeface="Arial"/>
              </a:rPr>
              <a:t>CEZALARI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3085" y="1455572"/>
            <a:ext cx="4180204" cy="175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6250" algn="ctr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Gününde</a:t>
            </a:r>
            <a:r>
              <a:rPr sz="16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iade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edilmeyen</a:t>
            </a:r>
            <a:r>
              <a:rPr sz="1600" spc="-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materyaller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974707"/>
                </a:solidFill>
                <a:latin typeface="Arial"/>
                <a:cs typeface="Arial"/>
              </a:rPr>
              <a:t>için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pos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cihazından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işlem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yapılmış</a:t>
            </a:r>
            <a:r>
              <a:rPr sz="1600" spc="1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dış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kullanıcılar</a:t>
            </a:r>
            <a:r>
              <a:rPr sz="16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için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makbuz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kesilmiştir.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Tahsil</a:t>
            </a:r>
            <a:r>
              <a:rPr sz="1600" spc="1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974707"/>
                </a:solidFill>
                <a:latin typeface="Arial"/>
                <a:cs typeface="Arial"/>
              </a:rPr>
              <a:t>edilen</a:t>
            </a:r>
            <a:r>
              <a:rPr sz="1600" spc="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lang="tr-TR" sz="1600" dirty="0">
                <a:solidFill>
                  <a:srgbClr val="1F487C"/>
                </a:solidFill>
                <a:latin typeface="Arial"/>
                <a:cs typeface="Arial"/>
              </a:rPr>
              <a:t>3.837</a:t>
            </a:r>
            <a:r>
              <a:rPr sz="1600" spc="1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87C"/>
                </a:solidFill>
                <a:latin typeface="Arial"/>
                <a:cs typeface="Arial"/>
              </a:rPr>
              <a:t>TL</a:t>
            </a:r>
            <a:r>
              <a:rPr sz="1600" spc="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Strateji</a:t>
            </a:r>
            <a:r>
              <a:rPr sz="16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Geliştirme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Daire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Başkanlığı</a:t>
            </a:r>
            <a:r>
              <a:rPr sz="1600" spc="-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hesabına</a:t>
            </a:r>
            <a:r>
              <a:rPr sz="16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yatırılmıştır.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5410" y="1566662"/>
            <a:ext cx="3146303" cy="18478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7905" y="4875377"/>
            <a:ext cx="3025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ALLPPT.com</a:t>
            </a:r>
            <a:r>
              <a:rPr sz="800" spc="-3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_</a:t>
            </a:r>
            <a:r>
              <a:rPr sz="800" spc="-2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Free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800" spc="-1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Templates,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Diagrams</a:t>
            </a:r>
            <a:r>
              <a:rPr sz="800" spc="-4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and</a:t>
            </a:r>
            <a:r>
              <a:rPr sz="800" spc="-2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spc="-1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Charts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6808" y="339852"/>
            <a:ext cx="5615940" cy="988060"/>
          </a:xfrm>
          <a:custGeom>
            <a:avLst/>
            <a:gdLst/>
            <a:ahLst/>
            <a:cxnLst/>
            <a:rect l="l" t="t" r="r" b="b"/>
            <a:pathLst>
              <a:path w="5615940" h="988060">
                <a:moveTo>
                  <a:pt x="5122164" y="0"/>
                </a:moveTo>
                <a:lnTo>
                  <a:pt x="493775" y="0"/>
                </a:lnTo>
                <a:lnTo>
                  <a:pt x="446227" y="2260"/>
                </a:lnTo>
                <a:lnTo>
                  <a:pt x="399956" y="8904"/>
                </a:lnTo>
                <a:lnTo>
                  <a:pt x="355170" y="19725"/>
                </a:lnTo>
                <a:lnTo>
                  <a:pt x="312076" y="34515"/>
                </a:lnTo>
                <a:lnTo>
                  <a:pt x="270880" y="53067"/>
                </a:lnTo>
                <a:lnTo>
                  <a:pt x="231790" y="75174"/>
                </a:lnTo>
                <a:lnTo>
                  <a:pt x="195013" y="100629"/>
                </a:lnTo>
                <a:lnTo>
                  <a:pt x="160756" y="129225"/>
                </a:lnTo>
                <a:lnTo>
                  <a:pt x="129225" y="160756"/>
                </a:lnTo>
                <a:lnTo>
                  <a:pt x="100629" y="195013"/>
                </a:lnTo>
                <a:lnTo>
                  <a:pt x="75174" y="231790"/>
                </a:lnTo>
                <a:lnTo>
                  <a:pt x="53067" y="270880"/>
                </a:lnTo>
                <a:lnTo>
                  <a:pt x="34515" y="312076"/>
                </a:lnTo>
                <a:lnTo>
                  <a:pt x="19725" y="355170"/>
                </a:lnTo>
                <a:lnTo>
                  <a:pt x="8904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2260" y="541324"/>
                </a:lnTo>
                <a:lnTo>
                  <a:pt x="8904" y="587595"/>
                </a:lnTo>
                <a:lnTo>
                  <a:pt x="19725" y="632381"/>
                </a:lnTo>
                <a:lnTo>
                  <a:pt x="34515" y="675475"/>
                </a:lnTo>
                <a:lnTo>
                  <a:pt x="53067" y="716671"/>
                </a:lnTo>
                <a:lnTo>
                  <a:pt x="75174" y="755761"/>
                </a:lnTo>
                <a:lnTo>
                  <a:pt x="100629" y="792538"/>
                </a:lnTo>
                <a:lnTo>
                  <a:pt x="129225" y="826795"/>
                </a:lnTo>
                <a:lnTo>
                  <a:pt x="160756" y="858326"/>
                </a:lnTo>
                <a:lnTo>
                  <a:pt x="195013" y="886922"/>
                </a:lnTo>
                <a:lnTo>
                  <a:pt x="231790" y="912377"/>
                </a:lnTo>
                <a:lnTo>
                  <a:pt x="270880" y="934484"/>
                </a:lnTo>
                <a:lnTo>
                  <a:pt x="312076" y="953036"/>
                </a:lnTo>
                <a:lnTo>
                  <a:pt x="355170" y="967826"/>
                </a:lnTo>
                <a:lnTo>
                  <a:pt x="399956" y="978647"/>
                </a:lnTo>
                <a:lnTo>
                  <a:pt x="446227" y="985291"/>
                </a:lnTo>
                <a:lnTo>
                  <a:pt x="493775" y="987551"/>
                </a:lnTo>
                <a:lnTo>
                  <a:pt x="5122164" y="987551"/>
                </a:lnTo>
                <a:lnTo>
                  <a:pt x="5169712" y="985291"/>
                </a:lnTo>
                <a:lnTo>
                  <a:pt x="5215983" y="978647"/>
                </a:lnTo>
                <a:lnTo>
                  <a:pt x="5260769" y="967826"/>
                </a:lnTo>
                <a:lnTo>
                  <a:pt x="5303863" y="953036"/>
                </a:lnTo>
                <a:lnTo>
                  <a:pt x="5345059" y="934484"/>
                </a:lnTo>
                <a:lnTo>
                  <a:pt x="5384149" y="912377"/>
                </a:lnTo>
                <a:lnTo>
                  <a:pt x="5420926" y="886922"/>
                </a:lnTo>
                <a:lnTo>
                  <a:pt x="5455183" y="858326"/>
                </a:lnTo>
                <a:lnTo>
                  <a:pt x="5486714" y="826795"/>
                </a:lnTo>
                <a:lnTo>
                  <a:pt x="5515310" y="792538"/>
                </a:lnTo>
                <a:lnTo>
                  <a:pt x="5540765" y="755761"/>
                </a:lnTo>
                <a:lnTo>
                  <a:pt x="5562872" y="716671"/>
                </a:lnTo>
                <a:lnTo>
                  <a:pt x="5581424" y="675475"/>
                </a:lnTo>
                <a:lnTo>
                  <a:pt x="5596214" y="632381"/>
                </a:lnTo>
                <a:lnTo>
                  <a:pt x="5607035" y="587595"/>
                </a:lnTo>
                <a:lnTo>
                  <a:pt x="5613679" y="541324"/>
                </a:lnTo>
                <a:lnTo>
                  <a:pt x="5615940" y="493775"/>
                </a:lnTo>
                <a:lnTo>
                  <a:pt x="5613679" y="446227"/>
                </a:lnTo>
                <a:lnTo>
                  <a:pt x="5607035" y="399956"/>
                </a:lnTo>
                <a:lnTo>
                  <a:pt x="5596214" y="355170"/>
                </a:lnTo>
                <a:lnTo>
                  <a:pt x="5581424" y="312076"/>
                </a:lnTo>
                <a:lnTo>
                  <a:pt x="5562872" y="270880"/>
                </a:lnTo>
                <a:lnTo>
                  <a:pt x="5540765" y="231790"/>
                </a:lnTo>
                <a:lnTo>
                  <a:pt x="5515310" y="195013"/>
                </a:lnTo>
                <a:lnTo>
                  <a:pt x="5486714" y="160756"/>
                </a:lnTo>
                <a:lnTo>
                  <a:pt x="5455183" y="129225"/>
                </a:lnTo>
                <a:lnTo>
                  <a:pt x="5420926" y="100629"/>
                </a:lnTo>
                <a:lnTo>
                  <a:pt x="5384149" y="75174"/>
                </a:lnTo>
                <a:lnTo>
                  <a:pt x="5345059" y="53067"/>
                </a:lnTo>
                <a:lnTo>
                  <a:pt x="5303863" y="34515"/>
                </a:lnTo>
                <a:lnTo>
                  <a:pt x="5260769" y="19725"/>
                </a:lnTo>
                <a:lnTo>
                  <a:pt x="5215983" y="8904"/>
                </a:lnTo>
                <a:lnTo>
                  <a:pt x="5169712" y="2260"/>
                </a:lnTo>
                <a:lnTo>
                  <a:pt x="5122164" y="0"/>
                </a:lnTo>
                <a:close/>
              </a:path>
            </a:pathLst>
          </a:custGeom>
          <a:solidFill>
            <a:srgbClr val="E36C09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4797" rIns="0" bIns="0" rtlCol="0">
            <a:spAutoFit/>
          </a:bodyPr>
          <a:lstStyle/>
          <a:p>
            <a:pPr marL="452882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KÜTÜPHANEM</a:t>
            </a:r>
            <a:r>
              <a:rPr sz="3200" spc="-10" dirty="0">
                <a:latin typeface="Carlito"/>
                <a:cs typeface="Carlito"/>
              </a:rPr>
              <a:t>İ</a:t>
            </a:r>
            <a:r>
              <a:rPr sz="3200" spc="-10" dirty="0">
                <a:latin typeface="Arial"/>
                <a:cs typeface="Arial"/>
              </a:rPr>
              <a:t>Z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7905" y="4875377"/>
            <a:ext cx="3025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ALLPPT.com</a:t>
            </a:r>
            <a:r>
              <a:rPr sz="800" spc="-3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_</a:t>
            </a:r>
            <a:r>
              <a:rPr sz="800" spc="-2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Free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800" spc="-1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Templates,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Diagrams</a:t>
            </a:r>
            <a:r>
              <a:rPr sz="800" spc="-4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and</a:t>
            </a:r>
            <a:r>
              <a:rPr sz="800" spc="-2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spc="-1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Charts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339852"/>
            <a:ext cx="5923915" cy="988060"/>
          </a:xfrm>
          <a:custGeom>
            <a:avLst/>
            <a:gdLst/>
            <a:ahLst/>
            <a:cxnLst/>
            <a:rect l="l" t="t" r="r" b="b"/>
            <a:pathLst>
              <a:path w="5923915" h="988060">
                <a:moveTo>
                  <a:pt x="5430011" y="0"/>
                </a:moveTo>
                <a:lnTo>
                  <a:pt x="493776" y="0"/>
                </a:lnTo>
                <a:lnTo>
                  <a:pt x="446227" y="2260"/>
                </a:lnTo>
                <a:lnTo>
                  <a:pt x="399956" y="8904"/>
                </a:lnTo>
                <a:lnTo>
                  <a:pt x="355170" y="19725"/>
                </a:lnTo>
                <a:lnTo>
                  <a:pt x="312076" y="34515"/>
                </a:lnTo>
                <a:lnTo>
                  <a:pt x="270880" y="53067"/>
                </a:lnTo>
                <a:lnTo>
                  <a:pt x="231790" y="75174"/>
                </a:lnTo>
                <a:lnTo>
                  <a:pt x="195013" y="100629"/>
                </a:lnTo>
                <a:lnTo>
                  <a:pt x="160756" y="129225"/>
                </a:lnTo>
                <a:lnTo>
                  <a:pt x="129225" y="160756"/>
                </a:lnTo>
                <a:lnTo>
                  <a:pt x="100629" y="195013"/>
                </a:lnTo>
                <a:lnTo>
                  <a:pt x="75174" y="231790"/>
                </a:lnTo>
                <a:lnTo>
                  <a:pt x="53067" y="270880"/>
                </a:lnTo>
                <a:lnTo>
                  <a:pt x="34515" y="312076"/>
                </a:lnTo>
                <a:lnTo>
                  <a:pt x="19725" y="355170"/>
                </a:lnTo>
                <a:lnTo>
                  <a:pt x="8904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2260" y="541324"/>
                </a:lnTo>
                <a:lnTo>
                  <a:pt x="8904" y="587595"/>
                </a:lnTo>
                <a:lnTo>
                  <a:pt x="19725" y="632381"/>
                </a:lnTo>
                <a:lnTo>
                  <a:pt x="34515" y="675475"/>
                </a:lnTo>
                <a:lnTo>
                  <a:pt x="53067" y="716671"/>
                </a:lnTo>
                <a:lnTo>
                  <a:pt x="75174" y="755761"/>
                </a:lnTo>
                <a:lnTo>
                  <a:pt x="100629" y="792538"/>
                </a:lnTo>
                <a:lnTo>
                  <a:pt x="129225" y="826795"/>
                </a:lnTo>
                <a:lnTo>
                  <a:pt x="160756" y="858326"/>
                </a:lnTo>
                <a:lnTo>
                  <a:pt x="195013" y="886922"/>
                </a:lnTo>
                <a:lnTo>
                  <a:pt x="231790" y="912377"/>
                </a:lnTo>
                <a:lnTo>
                  <a:pt x="270880" y="934484"/>
                </a:lnTo>
                <a:lnTo>
                  <a:pt x="312076" y="953036"/>
                </a:lnTo>
                <a:lnTo>
                  <a:pt x="355170" y="967826"/>
                </a:lnTo>
                <a:lnTo>
                  <a:pt x="399956" y="978647"/>
                </a:lnTo>
                <a:lnTo>
                  <a:pt x="446227" y="985291"/>
                </a:lnTo>
                <a:lnTo>
                  <a:pt x="493776" y="987551"/>
                </a:lnTo>
                <a:lnTo>
                  <a:pt x="5430011" y="987551"/>
                </a:lnTo>
                <a:lnTo>
                  <a:pt x="5477560" y="985291"/>
                </a:lnTo>
                <a:lnTo>
                  <a:pt x="5523831" y="978647"/>
                </a:lnTo>
                <a:lnTo>
                  <a:pt x="5568617" y="967826"/>
                </a:lnTo>
                <a:lnTo>
                  <a:pt x="5611711" y="953036"/>
                </a:lnTo>
                <a:lnTo>
                  <a:pt x="5652907" y="934484"/>
                </a:lnTo>
                <a:lnTo>
                  <a:pt x="5691997" y="912377"/>
                </a:lnTo>
                <a:lnTo>
                  <a:pt x="5728774" y="886922"/>
                </a:lnTo>
                <a:lnTo>
                  <a:pt x="5763031" y="858326"/>
                </a:lnTo>
                <a:lnTo>
                  <a:pt x="5794562" y="826795"/>
                </a:lnTo>
                <a:lnTo>
                  <a:pt x="5823158" y="792538"/>
                </a:lnTo>
                <a:lnTo>
                  <a:pt x="5848613" y="755761"/>
                </a:lnTo>
                <a:lnTo>
                  <a:pt x="5870720" y="716671"/>
                </a:lnTo>
                <a:lnTo>
                  <a:pt x="5889272" y="675475"/>
                </a:lnTo>
                <a:lnTo>
                  <a:pt x="5904062" y="632381"/>
                </a:lnTo>
                <a:lnTo>
                  <a:pt x="5914883" y="587595"/>
                </a:lnTo>
                <a:lnTo>
                  <a:pt x="5921527" y="541324"/>
                </a:lnTo>
                <a:lnTo>
                  <a:pt x="5923787" y="493775"/>
                </a:lnTo>
                <a:lnTo>
                  <a:pt x="5921527" y="446227"/>
                </a:lnTo>
                <a:lnTo>
                  <a:pt x="5914883" y="399956"/>
                </a:lnTo>
                <a:lnTo>
                  <a:pt x="5904062" y="355170"/>
                </a:lnTo>
                <a:lnTo>
                  <a:pt x="5889272" y="312076"/>
                </a:lnTo>
                <a:lnTo>
                  <a:pt x="5870720" y="270880"/>
                </a:lnTo>
                <a:lnTo>
                  <a:pt x="5848613" y="231790"/>
                </a:lnTo>
                <a:lnTo>
                  <a:pt x="5823158" y="195013"/>
                </a:lnTo>
                <a:lnTo>
                  <a:pt x="5794562" y="160756"/>
                </a:lnTo>
                <a:lnTo>
                  <a:pt x="5763031" y="129225"/>
                </a:lnTo>
                <a:lnTo>
                  <a:pt x="5728774" y="100629"/>
                </a:lnTo>
                <a:lnTo>
                  <a:pt x="5691997" y="75174"/>
                </a:lnTo>
                <a:lnTo>
                  <a:pt x="5652907" y="53067"/>
                </a:lnTo>
                <a:lnTo>
                  <a:pt x="5611711" y="34515"/>
                </a:lnTo>
                <a:lnTo>
                  <a:pt x="5568617" y="19725"/>
                </a:lnTo>
                <a:lnTo>
                  <a:pt x="5523831" y="8904"/>
                </a:lnTo>
                <a:lnTo>
                  <a:pt x="5477560" y="2260"/>
                </a:lnTo>
                <a:lnTo>
                  <a:pt x="5430011" y="0"/>
                </a:lnTo>
                <a:close/>
              </a:path>
            </a:pathLst>
          </a:custGeom>
          <a:solidFill>
            <a:srgbClr val="E36C09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0197" y="388111"/>
            <a:ext cx="4446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565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KÜTÜPHANEDEN </a:t>
            </a:r>
            <a:r>
              <a:rPr sz="2800" spc="-50" dirty="0">
                <a:latin typeface="Arial"/>
                <a:cs typeface="Arial"/>
              </a:rPr>
              <a:t>YARARLANMA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ORANLARI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63" y="133350"/>
            <a:ext cx="6917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MERKEZ,</a:t>
            </a:r>
            <a:r>
              <a:rPr sz="2400" spc="-30" dirty="0"/>
              <a:t> </a:t>
            </a:r>
            <a:r>
              <a:rPr sz="2400" spc="-70" dirty="0"/>
              <a:t>FAKÜLTE</a:t>
            </a:r>
            <a:r>
              <a:rPr sz="2400" spc="-80" dirty="0"/>
              <a:t> </a:t>
            </a:r>
            <a:r>
              <a:rPr sz="2400" dirty="0"/>
              <a:t>VE</a:t>
            </a:r>
            <a:r>
              <a:rPr sz="2400" spc="-35" dirty="0"/>
              <a:t> </a:t>
            </a:r>
            <a:r>
              <a:rPr sz="2400" dirty="0"/>
              <a:t>İLÇE</a:t>
            </a:r>
            <a:r>
              <a:rPr sz="2400" spc="-50" dirty="0"/>
              <a:t> </a:t>
            </a:r>
            <a:r>
              <a:rPr sz="2400" spc="-10" dirty="0"/>
              <a:t>KÜTÜPHANELER BASILI</a:t>
            </a:r>
            <a:r>
              <a:rPr sz="2400" spc="-110" dirty="0"/>
              <a:t> </a:t>
            </a:r>
            <a:r>
              <a:rPr sz="2400" spc="-10" dirty="0"/>
              <a:t>YAYINLAR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762406" y="4689754"/>
            <a:ext cx="270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3</a:t>
            </a:r>
            <a:r>
              <a:rPr lang="tr-TR" sz="12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7</a:t>
            </a:r>
            <a:r>
              <a:rPr sz="1200" spc="-40" dirty="0" smtClean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7"/>
                </a:solidFill>
                <a:latin typeface="Times New Roman"/>
                <a:cs typeface="Times New Roman"/>
              </a:rPr>
              <a:t>adet</a:t>
            </a:r>
            <a:r>
              <a:rPr sz="12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7"/>
                </a:solidFill>
                <a:latin typeface="Times New Roman"/>
                <a:cs typeface="Times New Roman"/>
              </a:rPr>
              <a:t>elektronik</a:t>
            </a:r>
            <a:r>
              <a:rPr sz="12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74707"/>
                </a:solidFill>
                <a:latin typeface="Times New Roman"/>
                <a:cs typeface="Times New Roman"/>
              </a:rPr>
              <a:t>kitabımız</a:t>
            </a:r>
            <a:r>
              <a:rPr sz="12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974707"/>
                </a:solidFill>
                <a:latin typeface="Times New Roman"/>
                <a:cs typeface="Times New Roman"/>
              </a:rPr>
              <a:t>bulunmaktadır</a:t>
            </a:r>
            <a:r>
              <a:rPr sz="1200" spc="-10" dirty="0">
                <a:solidFill>
                  <a:srgbClr val="30859C"/>
                </a:solidFill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72276"/>
              </p:ext>
            </p:extLst>
          </p:nvPr>
        </p:nvGraphicFramePr>
        <p:xfrm>
          <a:off x="461187" y="1053211"/>
          <a:ext cx="7957184" cy="338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KÜTÜPHANELER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BASILI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KAYNAK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SAYILARI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Merkez</a:t>
                      </a:r>
                      <a:r>
                        <a:rPr sz="1200" b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88.9</a:t>
                      </a:r>
                      <a:r>
                        <a:rPr lang="tr-TR" sz="1200" spc="-10" dirty="0">
                          <a:latin typeface="Times New Roman"/>
                          <a:cs typeface="Times New Roman"/>
                        </a:rPr>
                        <a:t>58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Besni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MYO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4.490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Gölba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ş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ı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MYO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Kütüphanesi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3.856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Kahta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MYO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5.061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Tıp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Fakültesi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3.279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ş</a:t>
                      </a:r>
                      <a:r>
                        <a:rPr sz="1200" b="1" spc="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Hekimli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ğ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Fakültesi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382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slami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limler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Fakültesi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Kütüphanesi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5.440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Mühendislik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Fakültesi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Kütüphanesi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6.664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TOPLAM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118.</a:t>
                      </a:r>
                      <a:r>
                        <a:rPr lang="tr-TR" sz="1200" spc="-10" dirty="0">
                          <a:latin typeface="Times New Roman"/>
                          <a:cs typeface="Times New Roman"/>
                        </a:rPr>
                        <a:t>130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63" y="133350"/>
            <a:ext cx="6917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MERKEZ,</a:t>
            </a:r>
            <a:r>
              <a:rPr sz="2400" spc="-30" dirty="0"/>
              <a:t> </a:t>
            </a:r>
            <a:r>
              <a:rPr sz="2400" spc="-70" dirty="0"/>
              <a:t>FAKÜLTE</a:t>
            </a:r>
            <a:r>
              <a:rPr sz="2400" spc="-80" dirty="0"/>
              <a:t> </a:t>
            </a:r>
            <a:r>
              <a:rPr sz="2400" dirty="0"/>
              <a:t>VE</a:t>
            </a:r>
            <a:r>
              <a:rPr sz="2400" spc="-35" dirty="0"/>
              <a:t> </a:t>
            </a:r>
            <a:r>
              <a:rPr sz="2400" dirty="0"/>
              <a:t>İLÇE</a:t>
            </a:r>
            <a:r>
              <a:rPr sz="2400" spc="-50" dirty="0"/>
              <a:t> </a:t>
            </a:r>
            <a:r>
              <a:rPr sz="2400" spc="-10" dirty="0"/>
              <a:t>KÜTÜPHANELER BASILI</a:t>
            </a:r>
            <a:r>
              <a:rPr sz="2400" spc="-110" dirty="0"/>
              <a:t> </a:t>
            </a:r>
            <a:r>
              <a:rPr sz="2400" spc="-10" dirty="0"/>
              <a:t>YAYINLAR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4724400" y="2266950"/>
            <a:ext cx="365759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ctr">
              <a:lnSpc>
                <a:spcPct val="100000"/>
              </a:lnSpc>
              <a:spcBef>
                <a:spcPts val="95"/>
              </a:spcBef>
            </a:pPr>
            <a:r>
              <a:rPr lang="tr-TR" sz="1600" dirty="0" smtClean="0">
                <a:solidFill>
                  <a:srgbClr val="974707"/>
                </a:solidFill>
                <a:latin typeface="Arial"/>
                <a:cs typeface="Arial"/>
              </a:rPr>
              <a:t>Birim Kütüphaneleri dahil Kütüphanemizde bulunan basılı kaynakların … adedi satın alınma; … adedi ise bağış yoluyla sağlanmıştır.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8750"/>
            <a:ext cx="467517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7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31477"/>
              </p:ext>
            </p:extLst>
          </p:nvPr>
        </p:nvGraphicFramePr>
        <p:xfrm>
          <a:off x="533400" y="57150"/>
          <a:ext cx="8001000" cy="490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spc="-10" dirty="0" smtClean="0">
                          <a:latin typeface="Arial"/>
                          <a:cs typeface="Arial"/>
                        </a:rPr>
                        <a:t>KONULAR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BASILI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KAYNAK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SAYILARI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99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Felsefe,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Psikoloji, Din ve Kişisel Gelişim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tr-TR" sz="1200" b="1" spc="-1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16006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spc="-3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spc="-1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15929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62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Coğrafya ve Spor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2665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633854"/>
                  </a:ext>
                </a:extLst>
              </a:tr>
              <a:tr h="283962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Bilimler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17883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39513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Siyasal Bilimler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3286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3551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62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3660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89045"/>
                  </a:ext>
                </a:extLst>
              </a:tr>
              <a:tr h="283962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Müzik</a:t>
                      </a:r>
                      <a:r>
                        <a:rPr lang="tr-TR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Sanat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6291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13611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 Edebiyat, Roman ve Şiir 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24793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 (Matematik, Fizik ve Kimya)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tr-TR" sz="12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9317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Bilimleri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5702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82303"/>
                  </a:ext>
                </a:extLst>
              </a:tr>
              <a:tr h="30413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Tarım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tr-TR"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64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Teknoloji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tr-TR"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6792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64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Mutfak ve Turizm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19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26737"/>
                  </a:ext>
                </a:extLst>
              </a:tr>
              <a:tr h="318674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</a:t>
                      </a:r>
                      <a:r>
                        <a:rPr lang="tr-TR"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925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ELEKTRONİK</a:t>
            </a:r>
            <a:r>
              <a:rPr spc="-155" dirty="0"/>
              <a:t> </a:t>
            </a:r>
            <a:r>
              <a:rPr spc="-80" dirty="0"/>
              <a:t>YAYINLAR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33700" y="1206995"/>
            <a:ext cx="3018790" cy="417195"/>
            <a:chOff x="2933700" y="1206995"/>
            <a:chExt cx="3018790" cy="417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700" y="1206995"/>
              <a:ext cx="1143762" cy="407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811" y="1216139"/>
              <a:ext cx="294893" cy="407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5" y="1206995"/>
              <a:ext cx="1596389" cy="407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5795" y="1206995"/>
              <a:ext cx="726186" cy="407682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01119"/>
              </p:ext>
            </p:extLst>
          </p:nvPr>
        </p:nvGraphicFramePr>
        <p:xfrm>
          <a:off x="389191" y="1197228"/>
          <a:ext cx="8097520" cy="295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ELEKTRON</a:t>
                      </a:r>
                      <a:r>
                        <a:rPr sz="1400" b="1" spc="-75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KAYNAKLAR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(202</a:t>
                      </a:r>
                      <a:r>
                        <a:rPr lang="tr-TR" sz="1400" b="1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Veri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tabanları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ntihal</a:t>
                      </a:r>
                      <a:r>
                        <a:rPr sz="14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Programı</a:t>
                      </a:r>
                      <a:r>
                        <a:rPr sz="14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(Turnitin,</a:t>
                      </a:r>
                      <a:r>
                        <a:rPr sz="14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Ithenticate</a:t>
                      </a:r>
                      <a:r>
                        <a:rPr sz="14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4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ntihal.net)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Veri</a:t>
                      </a:r>
                      <a:r>
                        <a:rPr sz="14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Tabanları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ile</a:t>
                      </a:r>
                      <a:r>
                        <a:rPr sz="14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ula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ş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ılabilen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Metin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Dergi</a:t>
                      </a:r>
                      <a:r>
                        <a:rPr sz="14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21.500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Veri</a:t>
                      </a:r>
                      <a:r>
                        <a:rPr sz="14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tabanları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ile</a:t>
                      </a:r>
                      <a:r>
                        <a:rPr sz="14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ula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ş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ılabilen</a:t>
                      </a:r>
                      <a:r>
                        <a:rPr sz="14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Metin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Kitap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Veri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tabanları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ile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ula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ş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ılabilen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Elektronik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Kaynaklı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Tez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2.500.000</a:t>
                      </a:r>
                      <a:r>
                        <a:rPr sz="14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4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metin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7023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1.500.000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özet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ELEKTRONİK</a:t>
            </a:r>
            <a:r>
              <a:rPr spc="-155" dirty="0"/>
              <a:t> </a:t>
            </a:r>
            <a:r>
              <a:rPr spc="-80" dirty="0"/>
              <a:t>YAYINLAR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33700" y="1206995"/>
            <a:ext cx="3018790" cy="417195"/>
            <a:chOff x="2933700" y="1206995"/>
            <a:chExt cx="3018790" cy="417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700" y="1206995"/>
              <a:ext cx="1143762" cy="407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811" y="1216139"/>
              <a:ext cx="294893" cy="407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5" y="1206995"/>
              <a:ext cx="1596389" cy="407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5795" y="1206995"/>
              <a:ext cx="726186" cy="407682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4518"/>
              </p:ext>
            </p:extLst>
          </p:nvPr>
        </p:nvGraphicFramePr>
        <p:xfrm>
          <a:off x="320483" y="1128902"/>
          <a:ext cx="8097520" cy="331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tr-TR" sz="1400" b="1" spc="-75" dirty="0" smtClean="0">
                          <a:latin typeface="Arial"/>
                          <a:cs typeface="Arial"/>
                        </a:rPr>
                        <a:t>ABONE</a:t>
                      </a:r>
                      <a:r>
                        <a:rPr lang="tr-TR" sz="1400" b="1" spc="-75" baseline="0" dirty="0" smtClean="0">
                          <a:latin typeface="Arial"/>
                          <a:cs typeface="Arial"/>
                        </a:rPr>
                        <a:t> OLDUĞUMUZ VERİTABANLARI</a:t>
                      </a:r>
                      <a:r>
                        <a:rPr sz="14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spc="-1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lang="tr-TR" sz="1400" b="1" spc="-10" dirty="0" smtClean="0">
                          <a:latin typeface="Arial"/>
                          <a:cs typeface="Arial"/>
                        </a:rPr>
                        <a:t>19-2023</a:t>
                      </a:r>
                      <a:r>
                        <a:rPr sz="1400" b="1" spc="-10" dirty="0" smtClean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E-book Central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Türkiye Atıf Dizin,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Scifinder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MathSciNet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UpToDate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tr-TR" sz="16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Türkiye Atıf Dizini,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Scifinder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MathSciNet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Sobiad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UpToDate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tr-TR" sz="1600" b="1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MathScient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SciFinder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Sobiad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tr-TR"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Sobiad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Complete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Anatomy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UpToDate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tr-TR" sz="16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Sobiad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Complete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Anatomy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UpToDate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tr-T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Sobiad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Complete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Anatomy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UpToDate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AYEUM,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İdealonline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Lehçediz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13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84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tr-T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4135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6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8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9649"/>
            <a:ext cx="6195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KÜTÜPHANE</a:t>
            </a:r>
            <a:r>
              <a:rPr spc="-15" dirty="0"/>
              <a:t> </a:t>
            </a:r>
            <a:r>
              <a:rPr spc="-25" dirty="0"/>
              <a:t>KAYNAKLARI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06603"/>
              </p:ext>
            </p:extLst>
          </p:nvPr>
        </p:nvGraphicFramePr>
        <p:xfrm>
          <a:off x="389191" y="1197228"/>
          <a:ext cx="8281670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46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tr-TR" sz="11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SAYILARI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KÜTÜPHANE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Kütüphanede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takip</a:t>
                      </a:r>
                      <a:r>
                        <a:rPr sz="11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edilen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elektronik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veri</a:t>
                      </a:r>
                      <a:r>
                        <a:rPr sz="11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tabanı</a:t>
                      </a:r>
                      <a:r>
                        <a:rPr sz="11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Kütüphanede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takip</a:t>
                      </a:r>
                      <a:r>
                        <a:rPr sz="11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edilen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elektronik</a:t>
                      </a:r>
                      <a:r>
                        <a:rPr sz="11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dergi</a:t>
                      </a:r>
                      <a:r>
                        <a:rPr sz="11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935" algn="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21.500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Üniversite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kütüphanesindeki</a:t>
                      </a:r>
                      <a:r>
                        <a:rPr sz="11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basılı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kitap</a:t>
                      </a:r>
                      <a:r>
                        <a:rPr sz="11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sayısı</a:t>
                      </a:r>
                      <a:r>
                        <a:rPr sz="11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lçe</a:t>
                      </a:r>
                      <a:r>
                        <a:rPr sz="11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ğ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1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Küt.)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7569" algn="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118.</a:t>
                      </a:r>
                      <a:r>
                        <a:rPr lang="tr-TR" sz="1100" b="1" spc="-10" dirty="0">
                          <a:latin typeface="Arial"/>
                          <a:cs typeface="Arial"/>
                        </a:rPr>
                        <a:t>130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Üniversite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kütüphanesindeki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toplam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lisansüstü</a:t>
                      </a:r>
                      <a:r>
                        <a:rPr sz="11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tez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lang="tr-TR" sz="1100" b="1" spc="-25" dirty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Kütüphanenin</a:t>
                      </a:r>
                      <a:r>
                        <a:rPr sz="11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haftalık</a:t>
                      </a:r>
                      <a:r>
                        <a:rPr sz="11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ortalama</a:t>
                      </a:r>
                      <a:r>
                        <a:rPr sz="11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hizmet</a:t>
                      </a:r>
                      <a:r>
                        <a:rPr sz="11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süresi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0" algn="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tr-TR" sz="1100" b="1" spc="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1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saat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445389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SÜRELİ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80" dirty="0">
                <a:latin typeface="Arial"/>
                <a:cs typeface="Arial"/>
              </a:rPr>
              <a:t>YAYINLAR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1170431"/>
            <a:ext cx="4463796" cy="39730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12029" y="1169669"/>
            <a:ext cx="407479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ctr">
              <a:lnSpc>
                <a:spcPct val="100000"/>
              </a:lnSpc>
              <a:spcBef>
                <a:spcPts val="95"/>
              </a:spcBef>
            </a:pPr>
            <a:r>
              <a:rPr lang="tr-TR" sz="1600" dirty="0">
                <a:solidFill>
                  <a:srgbClr val="974707"/>
                </a:solidFill>
                <a:latin typeface="Arial"/>
                <a:cs typeface="Arial"/>
              </a:rPr>
              <a:t>11 </a:t>
            </a:r>
            <a:r>
              <a:rPr sz="1600" dirty="0" err="1">
                <a:solidFill>
                  <a:srgbClr val="974707"/>
                </a:solidFill>
                <a:latin typeface="Arial"/>
                <a:cs typeface="Arial"/>
              </a:rPr>
              <a:t>adet</a:t>
            </a:r>
            <a:r>
              <a:rPr sz="1600" spc="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yerel</a:t>
            </a:r>
            <a:r>
              <a:rPr sz="1600" spc="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974707"/>
                </a:solidFill>
                <a:latin typeface="Arial"/>
                <a:cs typeface="Arial"/>
              </a:rPr>
              <a:t>gazete</a:t>
            </a:r>
            <a:r>
              <a:rPr sz="1600" spc="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974707"/>
                </a:solidFill>
                <a:latin typeface="Arial"/>
                <a:cs typeface="Arial"/>
              </a:rPr>
              <a:t>aboneliği</a:t>
            </a:r>
            <a:r>
              <a:rPr lang="tr-TR" sz="1600" spc="20" dirty="0" err="1">
                <a:solidFill>
                  <a:srgbClr val="974707"/>
                </a:solidFill>
                <a:latin typeface="Arial"/>
                <a:cs typeface="Arial"/>
              </a:rPr>
              <a:t>miz</a:t>
            </a:r>
            <a:r>
              <a:rPr lang="tr-TR" sz="1600" spc="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974707"/>
                </a:solidFill>
                <a:latin typeface="Arial"/>
                <a:cs typeface="Arial"/>
              </a:rPr>
              <a:t>bulunmaktadır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6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Arial"/>
                <a:cs typeface="Arial"/>
              </a:rPr>
              <a:t>Gazeteler:</a:t>
            </a:r>
            <a:r>
              <a:rPr sz="1600" b="1" u="none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Güne</a:t>
            </a:r>
            <a:r>
              <a:rPr sz="1600" u="none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Bakış,</a:t>
            </a:r>
            <a:r>
              <a:rPr sz="1600" u="none" spc="3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Yeniyol,</a:t>
            </a:r>
            <a:r>
              <a:rPr sz="1600" u="none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lang="tr-TR" sz="1600" spc="-10" dirty="0">
                <a:solidFill>
                  <a:srgbClr val="974707"/>
                </a:solidFill>
                <a:latin typeface="Arial"/>
                <a:cs typeface="Arial"/>
              </a:rPr>
              <a:t>Gözde Haber</a:t>
            </a:r>
            <a:r>
              <a:rPr sz="1600" u="none" spc="-10" dirty="0">
                <a:solidFill>
                  <a:srgbClr val="974707"/>
                </a:solidFill>
                <a:latin typeface="Arial"/>
                <a:cs typeface="Arial"/>
              </a:rPr>
              <a:t>,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Yaman,</a:t>
            </a:r>
            <a:r>
              <a:rPr sz="1600" u="none" spc="40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Gap</a:t>
            </a:r>
            <a:r>
              <a:rPr sz="1600" u="none" spc="40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Olay,</a:t>
            </a:r>
            <a:r>
              <a:rPr sz="1600" u="none" spc="39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Işık,</a:t>
            </a:r>
            <a:r>
              <a:rPr sz="1600" u="none" spc="40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Halkın</a:t>
            </a:r>
            <a:r>
              <a:rPr sz="1600" u="none" spc="39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u="none" spc="-10" dirty="0">
                <a:solidFill>
                  <a:srgbClr val="974707"/>
                </a:solidFill>
                <a:latin typeface="Arial"/>
                <a:cs typeface="Arial"/>
              </a:rPr>
              <a:t>Sesi, </a:t>
            </a:r>
            <a:r>
              <a:rPr sz="1600" u="none" dirty="0" err="1">
                <a:solidFill>
                  <a:srgbClr val="974707"/>
                </a:solidFill>
                <a:latin typeface="Arial"/>
                <a:cs typeface="Arial"/>
              </a:rPr>
              <a:t>Adıyaman’da</a:t>
            </a:r>
            <a:r>
              <a:rPr sz="1600" u="none" spc="-10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974707"/>
                </a:solidFill>
                <a:latin typeface="Arial"/>
                <a:cs typeface="Arial"/>
              </a:rPr>
              <a:t>Haber</a:t>
            </a:r>
            <a:r>
              <a:rPr lang="tr-TR" sz="1600" spc="-70" dirty="0">
                <a:solidFill>
                  <a:srgbClr val="974707"/>
                </a:solidFill>
                <a:latin typeface="Arial"/>
                <a:cs typeface="Arial"/>
              </a:rPr>
              <a:t>,</a:t>
            </a:r>
            <a:r>
              <a:rPr sz="1600" u="none" spc="-11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u="none" dirty="0" err="1">
                <a:solidFill>
                  <a:srgbClr val="974707"/>
                </a:solidFill>
                <a:latin typeface="Arial"/>
                <a:cs typeface="Arial"/>
              </a:rPr>
              <a:t>Adıyaman</a:t>
            </a:r>
            <a:r>
              <a:rPr sz="1600" u="none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u="none" spc="-10" dirty="0" err="1">
                <a:solidFill>
                  <a:srgbClr val="974707"/>
                </a:solidFill>
                <a:latin typeface="Arial"/>
                <a:cs typeface="Arial"/>
              </a:rPr>
              <a:t>Sokak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974707"/>
                </a:solidFill>
                <a:latin typeface="Arial"/>
                <a:cs typeface="Arial"/>
              </a:rPr>
              <a:t>Haberleri</a:t>
            </a:r>
            <a:r>
              <a:rPr lang="tr-TR" sz="1600" spc="-10" dirty="0">
                <a:solidFill>
                  <a:srgbClr val="974707"/>
                </a:solidFill>
                <a:latin typeface="Arial"/>
                <a:cs typeface="Arial"/>
              </a:rPr>
              <a:t>, Adıyaman’da Doğru Haber ve Duruş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 dirty="0">
              <a:latin typeface="Arial"/>
              <a:cs typeface="Arial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18</a:t>
            </a:r>
            <a:r>
              <a:rPr sz="1600" spc="49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farklı</a:t>
            </a:r>
            <a:r>
              <a:rPr sz="1600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dergi</a:t>
            </a:r>
            <a:r>
              <a:rPr sz="1600" spc="3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toplamda</a:t>
            </a:r>
            <a:r>
              <a:rPr sz="1600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1331</a:t>
            </a:r>
            <a:r>
              <a:rPr sz="1600" spc="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spc="-20" dirty="0">
                <a:solidFill>
                  <a:srgbClr val="974707"/>
                </a:solidFill>
                <a:latin typeface="Arial"/>
                <a:cs typeface="Arial"/>
              </a:rPr>
              <a:t>adet 	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sayısıyla</a:t>
            </a:r>
            <a:r>
              <a:rPr sz="1600" spc="12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kütüphanemizde</a:t>
            </a:r>
            <a:r>
              <a:rPr sz="1600" spc="13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kayıtlı</a:t>
            </a:r>
            <a:r>
              <a:rPr sz="1600" spc="13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süreli 	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yayın</a:t>
            </a:r>
            <a:r>
              <a:rPr sz="1600" spc="-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bulunmaktadır.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2765"/>
            <a:ext cx="8581009" cy="587032"/>
          </a:xfrm>
          <a:prstGeom prst="rect">
            <a:avLst/>
          </a:prstGeom>
        </p:spPr>
        <p:txBody>
          <a:bodyPr vert="horz" wrap="square" lIns="0" tIns="215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KAYITLI</a:t>
            </a:r>
            <a:r>
              <a:rPr sz="2400" spc="-105" dirty="0"/>
              <a:t> </a:t>
            </a:r>
            <a:r>
              <a:rPr sz="2400" dirty="0"/>
              <a:t>KULLANICI</a:t>
            </a:r>
            <a:r>
              <a:rPr sz="2400" spc="-25" dirty="0"/>
              <a:t> </a:t>
            </a:r>
            <a:r>
              <a:rPr sz="2400" spc="-40" dirty="0"/>
              <a:t>SAYISI</a:t>
            </a:r>
            <a:r>
              <a:rPr sz="2400" spc="-90" dirty="0"/>
              <a:t> </a:t>
            </a:r>
            <a:r>
              <a:rPr sz="2400" dirty="0"/>
              <a:t>VE</a:t>
            </a:r>
            <a:r>
              <a:rPr sz="2400" spc="-140" dirty="0"/>
              <a:t> </a:t>
            </a:r>
            <a:r>
              <a:rPr sz="2400" spc="-40" dirty="0"/>
              <a:t>YARARLANMA</a:t>
            </a:r>
            <a:r>
              <a:rPr sz="2400" spc="-110" dirty="0"/>
              <a:t> </a:t>
            </a:r>
            <a:r>
              <a:rPr sz="2400" spc="-10" dirty="0"/>
              <a:t>(202</a:t>
            </a:r>
            <a:r>
              <a:rPr lang="tr-TR" sz="2400" spc="-10" dirty="0"/>
              <a:t>3</a:t>
            </a:r>
            <a:r>
              <a:rPr sz="2400" spc="-10" dirty="0"/>
              <a:t>)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21099"/>
              </p:ext>
            </p:extLst>
          </p:nvPr>
        </p:nvGraphicFramePr>
        <p:xfrm>
          <a:off x="1220330" y="1485264"/>
          <a:ext cx="6690995" cy="2461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Kullanıcı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Kayıtlı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7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Yararlanılan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Kitap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Sayısı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Akademik</a:t>
                      </a:r>
                      <a:r>
                        <a:rPr sz="14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Personel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tr-TR" sz="1400" spc="-25" dirty="0">
                          <a:latin typeface="Arial"/>
                          <a:cs typeface="Arial"/>
                        </a:rPr>
                        <a:t>453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tr-TR" sz="1400" spc="-25" dirty="0">
                          <a:latin typeface="Arial"/>
                          <a:cs typeface="Arial"/>
                        </a:rPr>
                        <a:t>174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latin typeface="Liberation Sans Narrow"/>
                          <a:cs typeface="Liberation Sans Narrow"/>
                        </a:rPr>
                        <a:t>İ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dari</a:t>
                      </a:r>
                      <a:r>
                        <a:rPr sz="14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Personel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tr-TR" sz="1400" spc="-25" dirty="0">
                          <a:latin typeface="Arial"/>
                          <a:cs typeface="Arial"/>
                        </a:rPr>
                        <a:t>02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tr-TR" sz="1400" spc="-25" dirty="0">
                          <a:latin typeface="Arial"/>
                          <a:cs typeface="Arial"/>
                        </a:rPr>
                        <a:t>201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Yüksek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Lisans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Doktora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-10" dirty="0">
                          <a:latin typeface="Liberation Sans Narrow"/>
                          <a:cs typeface="Liberation Sans Narrow"/>
                        </a:rPr>
                        <a:t>ğ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rencisi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tr-TR" sz="1400" spc="-20" dirty="0">
                          <a:latin typeface="Times New Roman"/>
                          <a:cs typeface="Times New Roman"/>
                        </a:rPr>
                        <a:t>022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tr-TR" sz="1400" spc="-25" dirty="0">
                          <a:latin typeface="Arial"/>
                          <a:cs typeface="Arial"/>
                        </a:rPr>
                        <a:t>171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-10" dirty="0">
                          <a:latin typeface="Liberation Sans Narrow"/>
                          <a:cs typeface="Liberation Sans Narrow"/>
                        </a:rPr>
                        <a:t>ğ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renci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11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tr-TR" sz="1400" spc="-10" dirty="0">
                          <a:latin typeface="Arial"/>
                          <a:cs typeface="Arial"/>
                        </a:rPr>
                        <a:t>16.715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tr-TR" sz="1400" spc="-10" dirty="0">
                          <a:latin typeface="Arial"/>
                          <a:cs typeface="Arial"/>
                        </a:rPr>
                        <a:t>950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Dı</a:t>
                      </a:r>
                      <a:r>
                        <a:rPr sz="1400" dirty="0">
                          <a:latin typeface="Liberation Sans Narrow"/>
                          <a:cs typeface="Liberation Sans Narrow"/>
                        </a:rPr>
                        <a:t>ş</a:t>
                      </a:r>
                      <a:r>
                        <a:rPr sz="1400" spc="8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Kullanıcı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tr-TR" sz="1400" spc="-25" dirty="0">
                          <a:latin typeface="Arial"/>
                          <a:cs typeface="Arial"/>
                        </a:rPr>
                        <a:t>67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tr-TR" sz="1400" spc="-25" dirty="0">
                          <a:latin typeface="Arial"/>
                          <a:cs typeface="Arial"/>
                        </a:rPr>
                        <a:t>228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TOPLAM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213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tr-TR" sz="1400" b="1" spc="-10" dirty="0">
                          <a:latin typeface="Arial"/>
                          <a:cs typeface="Arial"/>
                        </a:rPr>
                        <a:t>18.959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tr-TR" sz="1400" b="1" spc="-10" dirty="0">
                          <a:latin typeface="Arial"/>
                          <a:cs typeface="Arial"/>
                        </a:rPr>
                        <a:t>1.724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7905" y="4875377"/>
            <a:ext cx="3025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ALLPPT.com</a:t>
            </a:r>
            <a:r>
              <a:rPr sz="800" spc="-3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_</a:t>
            </a:r>
            <a:r>
              <a:rPr sz="800" spc="-2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Free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800" spc="-1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Templates,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Diagrams</a:t>
            </a:r>
            <a:r>
              <a:rPr sz="800" spc="-4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and</a:t>
            </a:r>
            <a:r>
              <a:rPr sz="800" spc="-2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spc="-1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Charts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5748" y="339852"/>
            <a:ext cx="6477000" cy="988060"/>
          </a:xfrm>
          <a:custGeom>
            <a:avLst/>
            <a:gdLst/>
            <a:ahLst/>
            <a:cxnLst/>
            <a:rect l="l" t="t" r="r" b="b"/>
            <a:pathLst>
              <a:path w="6477000" h="988060">
                <a:moveTo>
                  <a:pt x="5983224" y="0"/>
                </a:moveTo>
                <a:lnTo>
                  <a:pt x="493775" y="0"/>
                </a:lnTo>
                <a:lnTo>
                  <a:pt x="446227" y="2260"/>
                </a:lnTo>
                <a:lnTo>
                  <a:pt x="399956" y="8904"/>
                </a:lnTo>
                <a:lnTo>
                  <a:pt x="355170" y="19725"/>
                </a:lnTo>
                <a:lnTo>
                  <a:pt x="312076" y="34515"/>
                </a:lnTo>
                <a:lnTo>
                  <a:pt x="270880" y="53067"/>
                </a:lnTo>
                <a:lnTo>
                  <a:pt x="231790" y="75174"/>
                </a:lnTo>
                <a:lnTo>
                  <a:pt x="195013" y="100629"/>
                </a:lnTo>
                <a:lnTo>
                  <a:pt x="160756" y="129225"/>
                </a:lnTo>
                <a:lnTo>
                  <a:pt x="129225" y="160756"/>
                </a:lnTo>
                <a:lnTo>
                  <a:pt x="100629" y="195013"/>
                </a:lnTo>
                <a:lnTo>
                  <a:pt x="75174" y="231790"/>
                </a:lnTo>
                <a:lnTo>
                  <a:pt x="53067" y="270880"/>
                </a:lnTo>
                <a:lnTo>
                  <a:pt x="34515" y="312076"/>
                </a:lnTo>
                <a:lnTo>
                  <a:pt x="19725" y="355170"/>
                </a:lnTo>
                <a:lnTo>
                  <a:pt x="8904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2260" y="541324"/>
                </a:lnTo>
                <a:lnTo>
                  <a:pt x="8904" y="587595"/>
                </a:lnTo>
                <a:lnTo>
                  <a:pt x="19725" y="632381"/>
                </a:lnTo>
                <a:lnTo>
                  <a:pt x="34515" y="675475"/>
                </a:lnTo>
                <a:lnTo>
                  <a:pt x="53067" y="716671"/>
                </a:lnTo>
                <a:lnTo>
                  <a:pt x="75174" y="755761"/>
                </a:lnTo>
                <a:lnTo>
                  <a:pt x="100629" y="792538"/>
                </a:lnTo>
                <a:lnTo>
                  <a:pt x="129225" y="826795"/>
                </a:lnTo>
                <a:lnTo>
                  <a:pt x="160756" y="858326"/>
                </a:lnTo>
                <a:lnTo>
                  <a:pt x="195013" y="886922"/>
                </a:lnTo>
                <a:lnTo>
                  <a:pt x="231790" y="912377"/>
                </a:lnTo>
                <a:lnTo>
                  <a:pt x="270880" y="934484"/>
                </a:lnTo>
                <a:lnTo>
                  <a:pt x="312076" y="953036"/>
                </a:lnTo>
                <a:lnTo>
                  <a:pt x="355170" y="967826"/>
                </a:lnTo>
                <a:lnTo>
                  <a:pt x="399956" y="978647"/>
                </a:lnTo>
                <a:lnTo>
                  <a:pt x="446227" y="985291"/>
                </a:lnTo>
                <a:lnTo>
                  <a:pt x="493775" y="987551"/>
                </a:lnTo>
                <a:lnTo>
                  <a:pt x="5983224" y="987551"/>
                </a:lnTo>
                <a:lnTo>
                  <a:pt x="6030772" y="985291"/>
                </a:lnTo>
                <a:lnTo>
                  <a:pt x="6077043" y="978647"/>
                </a:lnTo>
                <a:lnTo>
                  <a:pt x="6121829" y="967826"/>
                </a:lnTo>
                <a:lnTo>
                  <a:pt x="6164923" y="953036"/>
                </a:lnTo>
                <a:lnTo>
                  <a:pt x="6206119" y="934484"/>
                </a:lnTo>
                <a:lnTo>
                  <a:pt x="6245209" y="912377"/>
                </a:lnTo>
                <a:lnTo>
                  <a:pt x="6281986" y="886922"/>
                </a:lnTo>
                <a:lnTo>
                  <a:pt x="6316243" y="858326"/>
                </a:lnTo>
                <a:lnTo>
                  <a:pt x="6347774" y="826795"/>
                </a:lnTo>
                <a:lnTo>
                  <a:pt x="6376370" y="792538"/>
                </a:lnTo>
                <a:lnTo>
                  <a:pt x="6401825" y="755761"/>
                </a:lnTo>
                <a:lnTo>
                  <a:pt x="6423932" y="716671"/>
                </a:lnTo>
                <a:lnTo>
                  <a:pt x="6442484" y="675475"/>
                </a:lnTo>
                <a:lnTo>
                  <a:pt x="6457274" y="632381"/>
                </a:lnTo>
                <a:lnTo>
                  <a:pt x="6468095" y="587595"/>
                </a:lnTo>
                <a:lnTo>
                  <a:pt x="6474739" y="541324"/>
                </a:lnTo>
                <a:lnTo>
                  <a:pt x="6477000" y="493775"/>
                </a:lnTo>
                <a:lnTo>
                  <a:pt x="6474739" y="446227"/>
                </a:lnTo>
                <a:lnTo>
                  <a:pt x="6468095" y="399956"/>
                </a:lnTo>
                <a:lnTo>
                  <a:pt x="6457274" y="355170"/>
                </a:lnTo>
                <a:lnTo>
                  <a:pt x="6442484" y="312076"/>
                </a:lnTo>
                <a:lnTo>
                  <a:pt x="6423932" y="270880"/>
                </a:lnTo>
                <a:lnTo>
                  <a:pt x="6401825" y="231790"/>
                </a:lnTo>
                <a:lnTo>
                  <a:pt x="6376370" y="195013"/>
                </a:lnTo>
                <a:lnTo>
                  <a:pt x="6347774" y="160756"/>
                </a:lnTo>
                <a:lnTo>
                  <a:pt x="6316243" y="129225"/>
                </a:lnTo>
                <a:lnTo>
                  <a:pt x="6281986" y="100629"/>
                </a:lnTo>
                <a:lnTo>
                  <a:pt x="6245209" y="75174"/>
                </a:lnTo>
                <a:lnTo>
                  <a:pt x="6206119" y="53067"/>
                </a:lnTo>
                <a:lnTo>
                  <a:pt x="6164923" y="34515"/>
                </a:lnTo>
                <a:lnTo>
                  <a:pt x="6121829" y="19725"/>
                </a:lnTo>
                <a:lnTo>
                  <a:pt x="6077043" y="8904"/>
                </a:lnTo>
                <a:lnTo>
                  <a:pt x="6030772" y="2260"/>
                </a:lnTo>
                <a:lnTo>
                  <a:pt x="5983224" y="0"/>
                </a:lnTo>
                <a:close/>
              </a:path>
            </a:pathLst>
          </a:custGeom>
          <a:solidFill>
            <a:srgbClr val="E36C09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4797" rIns="0" bIns="0" rtlCol="0">
            <a:spAutoFit/>
          </a:bodyPr>
          <a:lstStyle/>
          <a:p>
            <a:pPr marL="311023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Arial"/>
                <a:cs typeface="Arial"/>
              </a:rPr>
              <a:t>KÜTÜPHANE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FAAL</a:t>
            </a:r>
            <a:r>
              <a:rPr sz="3200" spc="-195" dirty="0">
                <a:latin typeface="Carlito"/>
                <a:cs typeface="Carlito"/>
              </a:rPr>
              <a:t>İ</a:t>
            </a:r>
            <a:r>
              <a:rPr sz="3200" spc="-195" dirty="0">
                <a:latin typeface="Arial"/>
                <a:cs typeface="Arial"/>
              </a:rPr>
              <a:t>YETLER</a:t>
            </a:r>
            <a:r>
              <a:rPr sz="3200" spc="-195" dirty="0">
                <a:latin typeface="Carlito"/>
                <a:cs typeface="Carlito"/>
              </a:rPr>
              <a:t>İ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276850" cy="5143500"/>
            <a:chOff x="0" y="0"/>
            <a:chExt cx="52768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9" y="362711"/>
              <a:ext cx="3722370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788" rIns="0" bIns="0" rtlCol="0">
            <a:spAutoFit/>
          </a:bodyPr>
          <a:lstStyle/>
          <a:p>
            <a:pPr marL="175895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74707"/>
                </a:solidFill>
                <a:latin typeface="Arial"/>
                <a:cs typeface="Arial"/>
              </a:rPr>
              <a:t>MİSYONUMUZ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9325" y="2177033"/>
            <a:ext cx="62439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19455" algn="l"/>
                <a:tab pos="1077595" algn="l"/>
                <a:tab pos="2080895" algn="l"/>
                <a:tab pos="3547110" algn="l"/>
                <a:tab pos="4942840" algn="l"/>
              </a:tabLst>
            </a:pP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Eğitim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araştırma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programlarının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gereksinimleri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doğrultusunda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bilgiyi,</a:t>
            </a:r>
            <a:r>
              <a:rPr sz="1600" spc="3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hizmet</a:t>
            </a:r>
            <a:r>
              <a:rPr sz="1600" spc="3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vermekte</a:t>
            </a:r>
            <a:r>
              <a:rPr sz="1600" spc="3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olduğu</a:t>
            </a:r>
            <a:r>
              <a:rPr sz="1600" spc="3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kitleye</a:t>
            </a:r>
            <a:r>
              <a:rPr sz="1600" spc="3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çağdaş</a:t>
            </a:r>
            <a:r>
              <a:rPr sz="1600" spc="3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bilgisayar</a:t>
            </a:r>
            <a:r>
              <a:rPr sz="1600" spc="3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3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yayın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9325" y="2664713"/>
            <a:ext cx="4185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7310" algn="l"/>
                <a:tab pos="2411730" algn="l"/>
                <a:tab pos="2935605" algn="l"/>
                <a:tab pos="3303270" algn="l"/>
              </a:tabLst>
            </a:pP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teknolojilerini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kullanarak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974707"/>
                </a:solidFill>
                <a:latin typeface="Arial"/>
                <a:cs typeface="Arial"/>
              </a:rPr>
              <a:t>hızlı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ekonomik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2880" y="2664713"/>
            <a:ext cx="19297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8620" algn="l"/>
                <a:tab pos="1229995" algn="l"/>
              </a:tabLst>
            </a:pP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bir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şekilde,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mesleki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9325" y="2908249"/>
            <a:ext cx="6242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05480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dayanışma</a:t>
            </a:r>
            <a:r>
              <a:rPr sz="1600" spc="3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3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işbirliğine</a:t>
            </a:r>
            <a:r>
              <a:rPr sz="1600" spc="37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dayalı,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	çalışanlarıyla</a:t>
            </a:r>
            <a:r>
              <a:rPr sz="1600" spc="37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birlikte</a:t>
            </a:r>
            <a:r>
              <a:rPr sz="1600" spc="3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gelişmelere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ayak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uyduran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modern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bir</a:t>
            </a:r>
            <a:r>
              <a:rPr sz="1600" spc="-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</a:t>
            </a:r>
            <a:r>
              <a:rPr sz="1600" spc="-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olmak.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5223" y="126481"/>
            <a:ext cx="2251719" cy="16421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45810" cy="5143500"/>
            <a:chOff x="0" y="0"/>
            <a:chExt cx="584581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987" y="22859"/>
              <a:ext cx="4417314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8751" y="142697"/>
            <a:ext cx="3844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74707"/>
                </a:solidFill>
                <a:latin typeface="Arial"/>
                <a:cs typeface="Arial"/>
              </a:rPr>
              <a:t>BAĞIŞ</a:t>
            </a:r>
            <a:r>
              <a:rPr spc="-75" dirty="0">
                <a:solidFill>
                  <a:srgbClr val="974707"/>
                </a:solidFill>
                <a:latin typeface="Arial"/>
                <a:cs typeface="Arial"/>
              </a:rPr>
              <a:t> YAYINLAR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7552"/>
              </p:ext>
            </p:extLst>
          </p:nvPr>
        </p:nvGraphicFramePr>
        <p:xfrm>
          <a:off x="1973326" y="1989327"/>
          <a:ext cx="6264910" cy="108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İ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RMA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ADI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YAYIN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ADED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İ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TUTARI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(TL)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  <a:spcBef>
                          <a:spcPts val="3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Muhtelif</a:t>
                      </a:r>
                      <a:r>
                        <a:rPr sz="1200" b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ğ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ı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ş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  <a:spcBef>
                          <a:spcPts val="385"/>
                        </a:spcBef>
                      </a:pPr>
                      <a:r>
                        <a:rPr lang="tr-TR" sz="1200" b="1" spc="-25" dirty="0">
                          <a:latin typeface="Arial"/>
                          <a:cs typeface="Arial"/>
                        </a:rPr>
                        <a:t>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  <a:spcBef>
                          <a:spcPts val="385"/>
                        </a:spcBef>
                      </a:pPr>
                      <a:r>
                        <a:rPr sz="1200" b="1" spc="45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  <a:spcBef>
                          <a:spcPts val="38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TEZ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Bef>
                          <a:spcPts val="500"/>
                        </a:spcBef>
                      </a:pPr>
                      <a:r>
                        <a:rPr sz="1100" b="1" spc="-50" dirty="0">
                          <a:latin typeface="Carlito"/>
                          <a:cs typeface="Carlito"/>
                        </a:rPr>
                        <a:t>-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  <a:spcBef>
                          <a:spcPts val="385"/>
                        </a:spcBef>
                      </a:pPr>
                      <a:r>
                        <a:rPr sz="1200" b="1" spc="85" dirty="0">
                          <a:latin typeface="Arial"/>
                          <a:cs typeface="Arial"/>
                        </a:rPr>
                        <a:t>---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" y="1085851"/>
            <a:ext cx="9026769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2991" y="285750"/>
            <a:ext cx="8581009" cy="430887"/>
          </a:xfrm>
        </p:spPr>
        <p:txBody>
          <a:bodyPr/>
          <a:lstStyle/>
          <a:p>
            <a:r>
              <a:rPr lang="tr-TR" sz="2800" dirty="0" smtClean="0"/>
              <a:t>DEPREMDEN SONRA KÜTÜPHANEMİZ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06236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3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581009" cy="369332"/>
          </a:xfrm>
        </p:spPr>
        <p:txBody>
          <a:bodyPr/>
          <a:lstStyle/>
          <a:p>
            <a:pPr algn="ctr"/>
            <a:r>
              <a:rPr lang="tr-TR" sz="2400" dirty="0"/>
              <a:t>DEPREMDEN SONRA KÜTÜPHANEMİZ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19" y="1047750"/>
            <a:ext cx="5407781" cy="405583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7750"/>
            <a:ext cx="5363029" cy="40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7503" cy="51434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00600" y="209550"/>
            <a:ext cx="3200400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tr-TR" sz="24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Depremde Zarar Gören Kitap ve Raflar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11896"/>
            <a:ext cx="3219450" cy="4292600"/>
          </a:xfrm>
          <a:prstGeom prst="rect">
            <a:avLst/>
          </a:prstGeom>
        </p:spPr>
      </p:pic>
      <p:sp>
        <p:nvSpPr>
          <p:cNvPr id="11" name="object 7"/>
          <p:cNvSpPr txBox="1"/>
          <p:nvPr/>
        </p:nvSpPr>
        <p:spPr>
          <a:xfrm>
            <a:off x="5410200" y="1428750"/>
            <a:ext cx="2971038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tr-TR" sz="16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Depremde zarar gören raflar onarılmış ve yaklaşık </a:t>
            </a:r>
            <a:r>
              <a:rPr lang="tr-T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15000</a:t>
            </a:r>
            <a:r>
              <a:rPr lang="tr-TR" sz="16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 kitap tamir ve etiketleme işlemleri yapılıp tekrar rafa dizildi. Onarımı mümkün olmayıp dağılan </a:t>
            </a:r>
            <a:r>
              <a:rPr lang="tr-T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800</a:t>
            </a:r>
            <a:r>
              <a:rPr lang="tr-TR" sz="16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 kitap demirbaştan düşülmek için ayrılmıştır. Ayrıca depremde vefat eden öğrenci personelin üzerindeki kitaplar düşümü yapılmak üzere listelenmiştir.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76820" cy="5143500"/>
            <a:chOff x="0" y="0"/>
            <a:chExt cx="75768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0472" y="114300"/>
              <a:ext cx="6086094" cy="7871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480" rIns="0" bIns="0" rtlCol="0">
            <a:spAutoFit/>
          </a:bodyPr>
          <a:lstStyle/>
          <a:p>
            <a:pPr marL="1632585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974707"/>
                </a:solidFill>
              </a:rPr>
              <a:t>KATALOĞU</a:t>
            </a:r>
            <a:r>
              <a:rPr sz="2800" spc="-110" dirty="0">
                <a:solidFill>
                  <a:srgbClr val="974707"/>
                </a:solidFill>
              </a:rPr>
              <a:t> </a:t>
            </a:r>
            <a:r>
              <a:rPr sz="2800" spc="-40" dirty="0">
                <a:solidFill>
                  <a:srgbClr val="974707"/>
                </a:solidFill>
              </a:rPr>
              <a:t>YAPILAN</a:t>
            </a:r>
            <a:r>
              <a:rPr sz="2800" spc="-110" dirty="0">
                <a:solidFill>
                  <a:srgbClr val="974707"/>
                </a:solidFill>
              </a:rPr>
              <a:t> </a:t>
            </a:r>
            <a:r>
              <a:rPr sz="2800" spc="-10" dirty="0">
                <a:solidFill>
                  <a:srgbClr val="974707"/>
                </a:solidFill>
              </a:rPr>
              <a:t>KİTAPLAR</a:t>
            </a:r>
            <a:endParaRPr sz="28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9798" y="768681"/>
            <a:ext cx="6624828" cy="29367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47055" y="3756055"/>
            <a:ext cx="6212840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202</a:t>
            </a:r>
            <a:r>
              <a:rPr lang="tr-TR" sz="1600" dirty="0">
                <a:solidFill>
                  <a:srgbClr val="974707"/>
                </a:solidFill>
                <a:latin typeface="Times New Roman"/>
                <a:cs typeface="Times New Roman"/>
              </a:rPr>
              <a:t>3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yılı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içerisinde</a:t>
            </a:r>
            <a:r>
              <a:rPr sz="16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974707"/>
                </a:solidFill>
                <a:latin typeface="Times New Roman"/>
                <a:cs typeface="Times New Roman"/>
              </a:rPr>
              <a:t>toplam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1600" dirty="0">
                <a:solidFill>
                  <a:srgbClr val="375F92"/>
                </a:solidFill>
                <a:latin typeface="Times New Roman"/>
                <a:cs typeface="Times New Roman"/>
              </a:rPr>
              <a:t>661</a:t>
            </a:r>
            <a:r>
              <a:rPr sz="1600" spc="-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adet</a:t>
            </a:r>
            <a:r>
              <a:rPr sz="16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kitabın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katalogu</a:t>
            </a:r>
            <a:r>
              <a:rPr sz="16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974707"/>
                </a:solidFill>
                <a:latin typeface="Times New Roman"/>
                <a:cs typeface="Times New Roman"/>
              </a:rPr>
              <a:t>yapılmış</a:t>
            </a:r>
            <a:r>
              <a:rPr sz="1600" spc="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974707"/>
                </a:solidFill>
                <a:latin typeface="Times New Roman"/>
                <a:cs typeface="Times New Roman"/>
              </a:rPr>
              <a:t>olup</a:t>
            </a:r>
            <a:r>
              <a:rPr lang="tr-TR" sz="1600" dirty="0">
                <a:solidFill>
                  <a:srgbClr val="974707"/>
                </a:solidFill>
                <a:latin typeface="Times New Roman"/>
                <a:cs typeface="Times New Roman"/>
              </a:rPr>
              <a:t>;</a:t>
            </a:r>
            <a:r>
              <a:rPr sz="1600" spc="3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1600" spc="-10" dirty="0">
                <a:solidFill>
                  <a:srgbClr val="244060"/>
                </a:solidFill>
                <a:latin typeface="Times New Roman"/>
                <a:cs typeface="Times New Roman"/>
              </a:rPr>
              <a:t>1.051</a:t>
            </a:r>
            <a:r>
              <a:rPr sz="1600" spc="-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adet</a:t>
            </a:r>
            <a:r>
              <a:rPr sz="16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kitabın</a:t>
            </a:r>
            <a:r>
              <a:rPr sz="16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katalog</a:t>
            </a:r>
            <a:r>
              <a:rPr sz="16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bilgileri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düzeltilmiştir.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2039094" y="4339801"/>
            <a:ext cx="6212840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tr-TR" sz="16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Toplamda şuana kadar 118130 kitabın 116996 adedi katalog işlemleri bitmiştir.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8162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KİTAPLARIN</a:t>
            </a:r>
            <a:r>
              <a:rPr spc="-2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İŞLEMLERİ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1836" y="1418018"/>
            <a:ext cx="8648700" cy="1760904"/>
          </a:xfrm>
          <a:prstGeom prst="rect">
            <a:avLst/>
          </a:prstGeom>
        </p:spPr>
        <p:txBody>
          <a:bodyPr vert="horz" wrap="square" lIns="0" tIns="765974" rIns="0" bIns="0" rtlCol="0">
            <a:spAutoFit/>
          </a:bodyPr>
          <a:lstStyle/>
          <a:p>
            <a:pPr marL="4020185">
              <a:lnSpc>
                <a:spcPct val="100000"/>
              </a:lnSpc>
              <a:spcBef>
                <a:spcPts val="580"/>
              </a:spcBef>
            </a:pPr>
            <a:r>
              <a:rPr lang="tr-TR" dirty="0">
                <a:solidFill>
                  <a:srgbClr val="375F92"/>
                </a:solidFill>
              </a:rPr>
              <a:t>661</a:t>
            </a:r>
            <a:r>
              <a:rPr spc="-35" dirty="0">
                <a:solidFill>
                  <a:srgbClr val="375F92"/>
                </a:solidFill>
              </a:rPr>
              <a:t> </a:t>
            </a:r>
            <a:r>
              <a:rPr dirty="0"/>
              <a:t>kitabın</a:t>
            </a:r>
            <a:r>
              <a:rPr spc="-40" dirty="0"/>
              <a:t> </a:t>
            </a:r>
            <a:r>
              <a:rPr dirty="0"/>
              <a:t>kataloglama,</a:t>
            </a:r>
            <a:r>
              <a:rPr spc="-25" dirty="0"/>
              <a:t> </a:t>
            </a:r>
            <a:r>
              <a:rPr spc="-10" dirty="0"/>
              <a:t>sınıflama,</a:t>
            </a:r>
          </a:p>
          <a:p>
            <a:pPr marL="4020185" marR="5080">
              <a:lnSpc>
                <a:spcPct val="100000"/>
              </a:lnSpc>
              <a:spcBef>
                <a:spcPts val="480"/>
              </a:spcBef>
            </a:pPr>
            <a:r>
              <a:rPr dirty="0"/>
              <a:t>etiketleme,</a:t>
            </a:r>
            <a:r>
              <a:rPr spc="-35" dirty="0"/>
              <a:t> </a:t>
            </a:r>
            <a:r>
              <a:rPr dirty="0"/>
              <a:t>mühürleme</a:t>
            </a:r>
            <a:r>
              <a:rPr spc="-30" dirty="0"/>
              <a:t> </a:t>
            </a:r>
            <a:r>
              <a:rPr dirty="0"/>
              <a:t>ve</a:t>
            </a:r>
            <a:r>
              <a:rPr spc="-20" dirty="0"/>
              <a:t> </a:t>
            </a:r>
            <a:r>
              <a:rPr dirty="0"/>
              <a:t>güvenlik</a:t>
            </a:r>
            <a:r>
              <a:rPr spc="-60" dirty="0"/>
              <a:t> </a:t>
            </a:r>
            <a:r>
              <a:rPr spc="-10" dirty="0"/>
              <a:t>işlemleri </a:t>
            </a:r>
            <a:r>
              <a:rPr dirty="0"/>
              <a:t>ayrı</a:t>
            </a:r>
            <a:r>
              <a:rPr spc="-20" dirty="0"/>
              <a:t> </a:t>
            </a:r>
            <a:r>
              <a:rPr dirty="0"/>
              <a:t>ayrı</a:t>
            </a:r>
            <a:r>
              <a:rPr spc="-20" dirty="0"/>
              <a:t> </a:t>
            </a:r>
            <a:r>
              <a:rPr spc="-10" dirty="0"/>
              <a:t>yapılmıştır.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397508"/>
            <a:ext cx="3572255" cy="295198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39330" cy="5143500"/>
            <a:chOff x="0" y="0"/>
            <a:chExt cx="73393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987" y="21335"/>
              <a:ext cx="5910834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8751" y="139649"/>
            <a:ext cx="5226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74707"/>
                </a:solidFill>
              </a:rPr>
              <a:t>DSPACE</a:t>
            </a:r>
            <a:r>
              <a:rPr spc="-110" dirty="0">
                <a:solidFill>
                  <a:srgbClr val="974707"/>
                </a:solidFill>
              </a:rPr>
              <a:t> </a:t>
            </a:r>
            <a:r>
              <a:rPr dirty="0">
                <a:solidFill>
                  <a:srgbClr val="974707"/>
                </a:solidFill>
              </a:rPr>
              <a:t>(AÇIK</a:t>
            </a:r>
            <a:r>
              <a:rPr spc="-120" dirty="0">
                <a:solidFill>
                  <a:srgbClr val="974707"/>
                </a:solidFill>
              </a:rPr>
              <a:t> </a:t>
            </a:r>
            <a:r>
              <a:rPr spc="-10" dirty="0">
                <a:solidFill>
                  <a:srgbClr val="974707"/>
                </a:solidFill>
              </a:rPr>
              <a:t>ERİŞİM)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5261" y="941323"/>
            <a:ext cx="7239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974707"/>
                </a:solidFill>
                <a:latin typeface="Times New Roman"/>
                <a:cs typeface="Times New Roman"/>
              </a:rPr>
              <a:t>Telif</a:t>
            </a:r>
            <a:r>
              <a:rPr sz="18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hakları</a:t>
            </a:r>
            <a:r>
              <a:rPr sz="1800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da</a:t>
            </a:r>
            <a:r>
              <a:rPr sz="18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göz</a:t>
            </a:r>
            <a:r>
              <a:rPr sz="18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önünde</a:t>
            </a:r>
            <a:r>
              <a:rPr sz="18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bulundurularak</a:t>
            </a:r>
            <a:r>
              <a:rPr sz="18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üniversitemiz</a:t>
            </a:r>
            <a:r>
              <a:rPr sz="18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adresli</a:t>
            </a:r>
            <a:r>
              <a:rPr sz="1800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Times New Roman"/>
                <a:cs typeface="Times New Roman"/>
              </a:rPr>
              <a:t>yayınların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kurumsal</a:t>
            </a:r>
            <a:r>
              <a:rPr sz="18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arşiv</a:t>
            </a:r>
            <a:r>
              <a:rPr sz="18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8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açık</a:t>
            </a:r>
            <a:r>
              <a:rPr sz="18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erişim</a:t>
            </a:r>
            <a:r>
              <a:rPr sz="18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sistemine</a:t>
            </a:r>
            <a:r>
              <a:rPr sz="18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aktarma</a:t>
            </a:r>
            <a:r>
              <a:rPr sz="18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çalışmaları</a:t>
            </a:r>
            <a:r>
              <a:rPr sz="18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devam</a:t>
            </a:r>
            <a:r>
              <a:rPr sz="18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Times New Roman"/>
                <a:cs typeface="Times New Roman"/>
              </a:rPr>
              <a:t>etmektedir.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Bugüne</a:t>
            </a:r>
            <a:r>
              <a:rPr sz="18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974707"/>
                </a:solidFill>
                <a:latin typeface="Times New Roman"/>
                <a:cs typeface="Times New Roman"/>
              </a:rPr>
              <a:t>kadar</a:t>
            </a:r>
            <a:r>
              <a:rPr sz="1800" spc="434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rgbClr val="375F92"/>
                </a:solidFill>
                <a:latin typeface="Times New Roman"/>
                <a:cs typeface="Times New Roman"/>
              </a:rPr>
              <a:t>592</a:t>
            </a:r>
            <a:r>
              <a:rPr sz="1800" spc="43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yayının</a:t>
            </a:r>
            <a:r>
              <a:rPr sz="18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sisteme</a:t>
            </a:r>
            <a:r>
              <a:rPr sz="18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girişi</a:t>
            </a:r>
            <a:r>
              <a:rPr sz="18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Times New Roman"/>
                <a:cs typeface="Times New Roman"/>
              </a:rPr>
              <a:t>yapılmıştır.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8048" y="2427732"/>
            <a:ext cx="2790444" cy="1162812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53770"/>
              </p:ext>
            </p:extLst>
          </p:nvPr>
        </p:nvGraphicFramePr>
        <p:xfrm>
          <a:off x="5357748" y="2133345"/>
          <a:ext cx="3302635" cy="1910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Yayınlar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Sayı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92075" marR="9404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Yüksek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Lisans/Doktora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Tezleri/Uzmanlık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Tezleri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2457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tr-TR" sz="1200" dirty="0" smtClean="0">
                          <a:latin typeface="Arial"/>
                          <a:cs typeface="Arial"/>
                        </a:rPr>
                        <a:t>     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Kitaplar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tr-TR" sz="1200" dirty="0" smtClean="0">
                          <a:latin typeface="Arial"/>
                          <a:cs typeface="Arial"/>
                        </a:rPr>
                        <a:t>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Üniversite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Dergileri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tr-TR" sz="1200" spc="-20" dirty="0" smtClean="0">
                          <a:latin typeface="Arial"/>
                          <a:cs typeface="Arial"/>
                        </a:rPr>
                        <a:t>    120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Makale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tr-TR" sz="1200" spc="-20" dirty="0" smtClean="0">
                          <a:latin typeface="Arial"/>
                          <a:cs typeface="Arial"/>
                        </a:rPr>
                        <a:t>     472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TOPLAM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tr-TR" sz="1200" b="1" spc="-20" dirty="0" smtClean="0">
                          <a:latin typeface="Arial"/>
                          <a:cs typeface="Arial"/>
                        </a:rPr>
                        <a:t>     592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2286000" y="4227959"/>
            <a:ext cx="570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spc="-20" dirty="0" smtClean="0">
                <a:solidFill>
                  <a:srgbClr val="974707"/>
                </a:solidFill>
                <a:latin typeface="Times New Roman"/>
                <a:cs typeface="Times New Roman"/>
              </a:rPr>
              <a:t>Toplamda … yayın </a:t>
            </a:r>
            <a:r>
              <a:rPr lang="tr-TR" sz="1800" spc="-20" dirty="0" err="1" smtClean="0">
                <a:solidFill>
                  <a:srgbClr val="974707"/>
                </a:solidFill>
                <a:latin typeface="Times New Roman"/>
                <a:cs typeface="Times New Roman"/>
              </a:rPr>
              <a:t>Dspace</a:t>
            </a:r>
            <a:r>
              <a:rPr lang="tr-TR" sz="1800" spc="-20" dirty="0" smtClean="0">
                <a:solidFill>
                  <a:srgbClr val="974707"/>
                </a:solidFill>
                <a:latin typeface="Times New Roman"/>
                <a:cs typeface="Times New Roman"/>
              </a:rPr>
              <a:t> yüklenmiş … yayın kalmıştır.</a:t>
            </a:r>
            <a:endParaRPr lang="tr-TR" sz="1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"/>
            <a:ext cx="6224778" cy="787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0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KÜTÜPHANELERARASI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İŞBİRLİĞİ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7004" y="1306830"/>
            <a:ext cx="6008370" cy="1221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TÜBESS</a:t>
            </a:r>
            <a:r>
              <a:rPr sz="14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(Türkiye</a:t>
            </a:r>
            <a:r>
              <a:rPr sz="1400" b="1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Belge</a:t>
            </a:r>
            <a:r>
              <a:rPr sz="14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Sağlama</a:t>
            </a:r>
            <a:r>
              <a:rPr sz="1400" b="1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400" b="1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Ödünç</a:t>
            </a:r>
            <a:r>
              <a:rPr sz="1400" b="1" spc="-7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Verme</a:t>
            </a:r>
            <a:r>
              <a:rPr sz="1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Sistemi)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TÜBESS</a:t>
            </a:r>
            <a:r>
              <a:rPr sz="14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sistemi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ile</a:t>
            </a:r>
            <a:r>
              <a:rPr sz="14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istekte</a:t>
            </a:r>
            <a:r>
              <a:rPr sz="14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bulunulan</a:t>
            </a:r>
            <a:r>
              <a:rPr sz="14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tezleri</a:t>
            </a:r>
            <a:r>
              <a:rPr sz="1400" spc="-8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YÖK</a:t>
            </a:r>
            <a:r>
              <a:rPr sz="14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aracılığıyla</a:t>
            </a:r>
            <a:r>
              <a:rPr sz="14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isteyip</a:t>
            </a:r>
            <a:r>
              <a:rPr sz="14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kullanıcımıza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ulaştırıyoruz.</a:t>
            </a:r>
            <a:r>
              <a:rPr sz="14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1400" dirty="0">
                <a:solidFill>
                  <a:srgbClr val="244060"/>
                </a:solidFill>
                <a:latin typeface="Times New Roman"/>
                <a:cs typeface="Times New Roman"/>
              </a:rPr>
              <a:t>0 </a:t>
            </a:r>
            <a:r>
              <a:rPr sz="1400" dirty="0" err="1">
                <a:solidFill>
                  <a:srgbClr val="974707"/>
                </a:solidFill>
                <a:latin typeface="Times New Roman"/>
                <a:cs typeface="Times New Roman"/>
              </a:rPr>
              <a:t>adet</a:t>
            </a:r>
            <a:r>
              <a:rPr sz="14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tez</a:t>
            </a:r>
            <a:r>
              <a:rPr sz="14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Üniversitemiz</a:t>
            </a:r>
            <a:r>
              <a:rPr sz="14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okuyucuları</a:t>
            </a:r>
            <a:r>
              <a:rPr sz="14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tarafından</a:t>
            </a:r>
            <a:r>
              <a:rPr sz="14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istenmiş</a:t>
            </a:r>
            <a:r>
              <a:rPr sz="14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kullanıcımıza</a:t>
            </a:r>
            <a:r>
              <a:rPr sz="14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ulaştırılmıştır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3098038"/>
            <a:ext cx="531749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KİTS</a:t>
            </a:r>
            <a:r>
              <a:rPr sz="1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(Kütüphaneler</a:t>
            </a:r>
            <a:r>
              <a:rPr sz="1400" b="1" spc="-1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74707"/>
                </a:solidFill>
                <a:latin typeface="Times New Roman"/>
                <a:cs typeface="Times New Roman"/>
              </a:rPr>
              <a:t>Arası</a:t>
            </a:r>
            <a:r>
              <a:rPr sz="1400" b="1" spc="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İşbirliği</a:t>
            </a:r>
            <a:r>
              <a:rPr sz="1400" b="1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974707"/>
                </a:solidFill>
                <a:latin typeface="Times New Roman"/>
                <a:cs typeface="Times New Roman"/>
              </a:rPr>
              <a:t>Takip</a:t>
            </a:r>
            <a:r>
              <a:rPr sz="1400" b="1" spc="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Sistemi)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Bu sistem</a:t>
            </a:r>
            <a:r>
              <a:rPr sz="14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sayesinde</a:t>
            </a:r>
            <a:r>
              <a:rPr sz="14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Üniversitemiz</a:t>
            </a:r>
            <a:r>
              <a:rPr sz="14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okuyucularına</a:t>
            </a:r>
            <a:r>
              <a:rPr sz="14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974707"/>
                </a:solidFill>
                <a:latin typeface="Times New Roman"/>
                <a:cs typeface="Times New Roman"/>
              </a:rPr>
              <a:t>toplam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1400" dirty="0">
                <a:solidFill>
                  <a:srgbClr val="17375E"/>
                </a:solidFill>
                <a:latin typeface="Times New Roman"/>
                <a:cs typeface="Times New Roman"/>
              </a:rPr>
              <a:t>6</a:t>
            </a:r>
            <a:r>
              <a:rPr sz="1400" spc="3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kitap</a:t>
            </a:r>
            <a:r>
              <a:rPr sz="1400" spc="30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ödünç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sağlanmış</a:t>
            </a:r>
            <a:r>
              <a:rPr sz="14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olup</a:t>
            </a:r>
            <a:r>
              <a:rPr sz="14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974707"/>
                </a:solidFill>
                <a:latin typeface="Times New Roman"/>
                <a:cs typeface="Times New Roman"/>
              </a:rPr>
              <a:t>diğer</a:t>
            </a:r>
            <a:r>
              <a:rPr sz="14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974707"/>
                </a:solidFill>
                <a:latin typeface="Times New Roman"/>
                <a:cs typeface="Times New Roman"/>
              </a:rPr>
              <a:t>üniversiteler</a:t>
            </a:r>
            <a:r>
              <a:rPr lang="tr-TR" sz="1400" dirty="0" smtClean="0">
                <a:solidFill>
                  <a:srgbClr val="974707"/>
                </a:solidFill>
                <a:latin typeface="Times New Roman"/>
                <a:cs typeface="Times New Roman"/>
              </a:rPr>
              <a:t>e</a:t>
            </a:r>
            <a:r>
              <a:rPr sz="1400" spc="-20" dirty="0" smtClean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974707"/>
                </a:solidFill>
                <a:latin typeface="Times New Roman"/>
                <a:cs typeface="Times New Roman"/>
              </a:rPr>
              <a:t>toplam</a:t>
            </a:r>
            <a:r>
              <a:rPr sz="14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1</a:t>
            </a:r>
            <a:r>
              <a:rPr lang="tr-TR" sz="14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2</a:t>
            </a:r>
            <a:r>
              <a:rPr sz="1400" spc="-2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kitap</a:t>
            </a:r>
            <a:r>
              <a:rPr sz="14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74707"/>
                </a:solidFill>
                <a:latin typeface="Times New Roman"/>
                <a:cs typeface="Times New Roman"/>
              </a:rPr>
              <a:t>ödünç</a:t>
            </a:r>
            <a:r>
              <a:rPr sz="14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Times New Roman"/>
                <a:cs typeface="Times New Roman"/>
              </a:rPr>
              <a:t>gönderilmiştir.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204" y="1347216"/>
            <a:ext cx="8450580" cy="2653665"/>
            <a:chOff x="108204" y="1347216"/>
            <a:chExt cx="8450580" cy="26536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" y="1347216"/>
              <a:ext cx="2231136" cy="1168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588" y="3003804"/>
              <a:ext cx="2330195" cy="996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24090" cy="5143500"/>
            <a:chOff x="0" y="0"/>
            <a:chExt cx="732409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987" y="21335"/>
              <a:ext cx="5895594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83" rIns="0" bIns="0" rtlCol="0">
            <a:spAutoFit/>
          </a:bodyPr>
          <a:lstStyle/>
          <a:p>
            <a:pPr marL="16325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74707"/>
                </a:solidFill>
              </a:rPr>
              <a:t>ÖĞRENCİ</a:t>
            </a:r>
            <a:r>
              <a:rPr spc="-35" dirty="0">
                <a:solidFill>
                  <a:srgbClr val="974707"/>
                </a:solidFill>
              </a:rPr>
              <a:t> </a:t>
            </a:r>
            <a:r>
              <a:rPr spc="-10" dirty="0">
                <a:solidFill>
                  <a:srgbClr val="974707"/>
                </a:solidFill>
              </a:rPr>
              <a:t>MEZUNİYETİ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2642" y="1592071"/>
            <a:ext cx="300863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Mezun</a:t>
            </a:r>
            <a:r>
              <a:rPr sz="20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974707"/>
                </a:solidFill>
                <a:latin typeface="Times New Roman"/>
                <a:cs typeface="Times New Roman"/>
              </a:rPr>
              <a:t>olan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75F92"/>
                </a:solidFill>
                <a:latin typeface="Times New Roman"/>
                <a:cs typeface="Times New Roman"/>
              </a:rPr>
              <a:t>2</a:t>
            </a:r>
            <a:r>
              <a:rPr lang="tr-TR" sz="2000" dirty="0">
                <a:solidFill>
                  <a:srgbClr val="375F92"/>
                </a:solidFill>
                <a:latin typeface="Times New Roman"/>
                <a:cs typeface="Times New Roman"/>
              </a:rPr>
              <a:t>417</a:t>
            </a:r>
            <a:r>
              <a:rPr sz="2000" spc="-2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öğrencimiz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in</a:t>
            </a:r>
            <a:r>
              <a:rPr sz="20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mezuniyet</a:t>
            </a:r>
            <a:r>
              <a:rPr sz="20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çıkış</a:t>
            </a:r>
            <a:r>
              <a:rPr sz="20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belgeleri onaylanmıştır.</a:t>
            </a:r>
            <a:endParaRPr sz="2000" dirty="0">
              <a:latin typeface="Times New Roman"/>
              <a:cs typeface="Times New Roman"/>
            </a:endParaRPr>
          </a:p>
          <a:p>
            <a:pPr marL="164465" marR="156845" algn="ctr">
              <a:lnSpc>
                <a:spcPct val="120100"/>
              </a:lnSpc>
            </a:pPr>
            <a:r>
              <a:rPr sz="2000" spc="-25" dirty="0" err="1">
                <a:solidFill>
                  <a:srgbClr val="974707"/>
                </a:solidFill>
                <a:latin typeface="Times New Roman"/>
                <a:cs typeface="Times New Roman"/>
              </a:rPr>
              <a:t>Ayrıca</a:t>
            </a:r>
            <a:r>
              <a:rPr sz="20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lang="tr-TR" sz="2000" dirty="0">
                <a:solidFill>
                  <a:srgbClr val="17375E"/>
                </a:solidFill>
                <a:latin typeface="Times New Roman"/>
                <a:cs typeface="Times New Roman"/>
              </a:rPr>
              <a:t>427</a:t>
            </a:r>
            <a:r>
              <a:rPr sz="2000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kendi</a:t>
            </a:r>
            <a:r>
              <a:rPr sz="20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isteğiyle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ayrılan</a:t>
            </a:r>
            <a:r>
              <a:rPr sz="20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kişinin</a:t>
            </a:r>
            <a:r>
              <a:rPr sz="20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74707"/>
                </a:solidFill>
                <a:latin typeface="Times New Roman"/>
                <a:cs typeface="Times New Roman"/>
              </a:rPr>
              <a:t>çıkış</a:t>
            </a:r>
            <a:r>
              <a:rPr sz="20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Times New Roman"/>
                <a:cs typeface="Times New Roman"/>
              </a:rPr>
              <a:t>işlemi yapılmıştır.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6892" y="1238985"/>
            <a:ext cx="3749870" cy="30381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243" y="577595"/>
            <a:ext cx="3620261" cy="1009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42642" y="699008"/>
            <a:ext cx="3047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974707"/>
                </a:solidFill>
                <a:latin typeface="Arial"/>
                <a:cs typeface="Arial"/>
              </a:rPr>
              <a:t>VİZYONUMUZ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5179" y="1880742"/>
            <a:ext cx="5805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Üniversitemizi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uluslararası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düzeyde</a:t>
            </a:r>
            <a:r>
              <a:rPr sz="1600" spc="-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tanınmış</a:t>
            </a:r>
            <a:r>
              <a:rPr sz="16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üniversiteler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içinde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görebilmek</a:t>
            </a:r>
            <a:r>
              <a:rPr sz="1600" spc="3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için</a:t>
            </a:r>
            <a:r>
              <a:rPr sz="1600" spc="3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kütüphanemizi</a:t>
            </a:r>
            <a:r>
              <a:rPr sz="1600" spc="4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çağa</a:t>
            </a:r>
            <a:r>
              <a:rPr sz="1600" spc="3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uygun</a:t>
            </a:r>
            <a:r>
              <a:rPr sz="1600" spc="3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bir</a:t>
            </a:r>
            <a:r>
              <a:rPr sz="1600" spc="35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bilgi</a:t>
            </a:r>
            <a:r>
              <a:rPr sz="1600" spc="30" dirty="0">
                <a:solidFill>
                  <a:srgbClr val="974707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merkezi yapmaktır.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32957" y="3291840"/>
            <a:ext cx="3714750" cy="1587500"/>
            <a:chOff x="4632957" y="3291840"/>
            <a:chExt cx="3714750" cy="1587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57" y="4523225"/>
              <a:ext cx="3714755" cy="355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627" y="3291840"/>
              <a:ext cx="3695700" cy="1237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7503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176" rIns="0" bIns="0" rtlCol="0">
            <a:spAutoFit/>
          </a:bodyPr>
          <a:lstStyle/>
          <a:p>
            <a:pPr marL="1555750" algn="ctr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974707"/>
                </a:solidFill>
                <a:latin typeface="Arial"/>
                <a:cs typeface="Arial"/>
              </a:rPr>
              <a:t>YARI</a:t>
            </a:r>
            <a:r>
              <a:rPr sz="20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ZAMANLI</a:t>
            </a:r>
            <a:r>
              <a:rPr sz="2000" spc="-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ÖĞRENCİLER</a:t>
            </a:r>
            <a:r>
              <a:rPr sz="20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İLE</a:t>
            </a:r>
            <a:r>
              <a:rPr sz="20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974707"/>
                </a:solidFill>
                <a:latin typeface="Arial"/>
                <a:cs typeface="Arial"/>
              </a:rPr>
              <a:t>SOSYAL</a:t>
            </a:r>
            <a:r>
              <a:rPr sz="2000" spc="-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SORUMLULUK</a:t>
            </a:r>
            <a:endParaRPr sz="2000">
              <a:latin typeface="Arial"/>
              <a:cs typeface="Arial"/>
            </a:endParaRPr>
          </a:p>
          <a:p>
            <a:pPr marL="1558290" algn="ctr">
              <a:lnSpc>
                <a:spcPct val="100000"/>
              </a:lnSpc>
            </a:pP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PROJELERİ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5179" y="1471715"/>
            <a:ext cx="6506209" cy="169100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lang="tr-TR" sz="1400" b="1" dirty="0">
                <a:solidFill>
                  <a:srgbClr val="375F92"/>
                </a:solidFill>
                <a:latin typeface="Arial"/>
                <a:cs typeface="Arial"/>
              </a:rPr>
              <a:t>0</a:t>
            </a:r>
            <a:r>
              <a:rPr sz="1400" b="1" spc="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974707"/>
                </a:solidFill>
                <a:latin typeface="Arial"/>
                <a:cs typeface="Arial"/>
              </a:rPr>
              <a:t>Yarı</a:t>
            </a:r>
            <a:r>
              <a:rPr sz="1400" spc="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Zamanlı</a:t>
            </a:r>
            <a:r>
              <a:rPr sz="1400" spc="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ö</a:t>
            </a:r>
            <a:r>
              <a:rPr sz="14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rencimiz,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tr-TR" sz="1400" b="1" dirty="0">
                <a:solidFill>
                  <a:srgbClr val="375F92"/>
                </a:solidFill>
                <a:latin typeface="Arial"/>
                <a:cs typeface="Arial"/>
              </a:rPr>
              <a:t>0</a:t>
            </a:r>
            <a:r>
              <a:rPr sz="1400" b="1" spc="9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974707"/>
                </a:solidFill>
                <a:latin typeface="Arial"/>
                <a:cs typeface="Arial"/>
              </a:rPr>
              <a:t>Sosyal</a:t>
            </a:r>
            <a:r>
              <a:rPr sz="1400" spc="8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Sorumluluk</a:t>
            </a:r>
            <a:r>
              <a:rPr sz="1400" spc="10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Projesi</a:t>
            </a:r>
            <a:r>
              <a:rPr sz="1400" spc="9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kapsamında</a:t>
            </a:r>
            <a:r>
              <a:rPr sz="1400" spc="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ö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rencimiz</a:t>
            </a:r>
            <a:r>
              <a:rPr sz="1400" spc="11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bulunmaktadır.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Bu</a:t>
            </a:r>
            <a:r>
              <a:rPr sz="14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ö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rencilerimizden</a:t>
            </a:r>
            <a:r>
              <a:rPr sz="14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sorumlu</a:t>
            </a:r>
            <a:r>
              <a:rPr sz="14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personellerimiz;</a:t>
            </a:r>
            <a:r>
              <a:rPr sz="14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ö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rencilere</a:t>
            </a:r>
            <a:r>
              <a:rPr sz="14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yapacakları</a:t>
            </a:r>
            <a:r>
              <a:rPr sz="1400" spc="11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i</a:t>
            </a:r>
            <a:r>
              <a:rPr sz="14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anlatıp,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geli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1400" spc="235" dirty="0">
                <a:solidFill>
                  <a:srgbClr val="974707"/>
                </a:solidFill>
                <a:latin typeface="Liberation Sans Narrow"/>
                <a:cs typeface="Liberation Sans Narrow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gidi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lerini</a:t>
            </a:r>
            <a:r>
              <a:rPr sz="1400" spc="1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takip</a:t>
            </a:r>
            <a:r>
              <a:rPr sz="1400" spc="1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etmekte</a:t>
            </a:r>
            <a:r>
              <a:rPr sz="1400" spc="1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400" spc="1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bunun</a:t>
            </a:r>
            <a:r>
              <a:rPr sz="14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yanında</a:t>
            </a:r>
            <a:r>
              <a:rPr sz="14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yarı</a:t>
            </a:r>
            <a:r>
              <a:rPr sz="14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zamanlı</a:t>
            </a:r>
            <a:r>
              <a:rPr sz="14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ö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rencilerin</a:t>
            </a:r>
            <a:r>
              <a:rPr sz="1400" spc="18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ücret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puantaj</a:t>
            </a:r>
            <a:r>
              <a:rPr sz="1400" spc="11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belgelerini</a:t>
            </a:r>
            <a:r>
              <a:rPr sz="14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doldurarak</a:t>
            </a:r>
            <a:r>
              <a:rPr sz="1400" spc="1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Sa</a:t>
            </a:r>
            <a:r>
              <a:rPr sz="14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lık</a:t>
            </a:r>
            <a:r>
              <a:rPr sz="1400" spc="1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Kültür</a:t>
            </a:r>
            <a:r>
              <a:rPr sz="1400" spc="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Dairesi</a:t>
            </a:r>
            <a:r>
              <a:rPr sz="14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Ba</a:t>
            </a:r>
            <a:r>
              <a:rPr sz="14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kanlı</a:t>
            </a:r>
            <a:r>
              <a:rPr sz="14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ına</a:t>
            </a:r>
            <a:r>
              <a:rPr sz="1400" spc="11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gönderme 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1400" dirty="0">
                <a:solidFill>
                  <a:srgbClr val="974707"/>
                </a:solidFill>
                <a:latin typeface="Arial"/>
                <a:cs typeface="Arial"/>
              </a:rPr>
              <a:t>lemini</a:t>
            </a:r>
            <a:r>
              <a:rPr sz="1400" spc="25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gerçekle</a:t>
            </a:r>
            <a:r>
              <a:rPr sz="14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1400" spc="-10" dirty="0">
                <a:solidFill>
                  <a:srgbClr val="974707"/>
                </a:solidFill>
                <a:latin typeface="Arial"/>
                <a:cs typeface="Arial"/>
              </a:rPr>
              <a:t>tirmektedir.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8228" y="3390899"/>
            <a:ext cx="3959352" cy="17525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VERİTABANI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EĞİTİM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TOPLANTISI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518665"/>
            <a:ext cx="8229600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5161280" algn="l"/>
              </a:tabLst>
            </a:pP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202</a:t>
            </a:r>
            <a:r>
              <a:rPr lang="tr-TR" sz="1800" dirty="0">
                <a:solidFill>
                  <a:srgbClr val="974707"/>
                </a:solidFill>
                <a:latin typeface="Arial"/>
                <a:cs typeface="Arial"/>
              </a:rPr>
              <a:t>3</a:t>
            </a:r>
            <a:r>
              <a:rPr sz="1800" spc="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yılında</a:t>
            </a:r>
            <a:r>
              <a:rPr sz="1800" spc="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kullanıcılarımız</a:t>
            </a:r>
            <a:r>
              <a:rPr sz="1800" spc="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için</a:t>
            </a:r>
            <a:r>
              <a:rPr sz="1800" spc="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974707"/>
                </a:solidFill>
                <a:latin typeface="Arial"/>
                <a:cs typeface="Arial"/>
              </a:rPr>
              <a:t>SciVal,</a:t>
            </a:r>
            <a:r>
              <a:rPr sz="1800" spc="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Reaxy,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	</a:t>
            </a:r>
            <a:r>
              <a:rPr sz="1800" spc="-45" dirty="0">
                <a:solidFill>
                  <a:srgbClr val="974707"/>
                </a:solidFill>
                <a:latin typeface="Arial"/>
                <a:cs typeface="Arial"/>
              </a:rPr>
              <a:t>SciFinder,</a:t>
            </a:r>
            <a:r>
              <a:rPr sz="1800" spc="1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974707"/>
                </a:solidFill>
                <a:latin typeface="Arial"/>
                <a:cs typeface="Arial"/>
              </a:rPr>
              <a:t>Turcademy</a:t>
            </a:r>
            <a:r>
              <a:rPr sz="1800" spc="1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800" spc="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di</a:t>
            </a:r>
            <a:r>
              <a:rPr sz="18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er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60"/>
              </a:spcBef>
            </a:pP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deneme</a:t>
            </a:r>
            <a:r>
              <a:rPr sz="1800" spc="10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amaçlı</a:t>
            </a:r>
            <a:r>
              <a:rPr sz="1800" spc="10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açılan</a:t>
            </a:r>
            <a:r>
              <a:rPr sz="1800" spc="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veritabanlarının</a:t>
            </a:r>
            <a:r>
              <a:rPr sz="1800" spc="7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tanıtımı</a:t>
            </a:r>
            <a:r>
              <a:rPr sz="1800" spc="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800" spc="10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kullanımı</a:t>
            </a:r>
            <a:r>
              <a:rPr sz="1800" spc="7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yapıldı.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800" dirty="0">
              <a:latin typeface="Arial"/>
              <a:cs typeface="Arial"/>
            </a:endParaRPr>
          </a:p>
          <a:p>
            <a:pPr marL="299085" marR="386080" indent="-287020">
              <a:lnSpc>
                <a:spcPts val="21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Abone</a:t>
            </a:r>
            <a:r>
              <a:rPr sz="18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olunan</a:t>
            </a:r>
            <a:r>
              <a:rPr sz="1800" spc="1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UpToDate</a:t>
            </a:r>
            <a:r>
              <a:rPr sz="18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800" spc="1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Complete</a:t>
            </a:r>
            <a:r>
              <a:rPr sz="1800" spc="1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Anatomy</a:t>
            </a:r>
            <a:r>
              <a:rPr sz="1800" spc="19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74707"/>
                </a:solidFill>
                <a:latin typeface="Arial"/>
                <a:cs typeface="Arial"/>
              </a:rPr>
              <a:t>veritabanlarının</a:t>
            </a:r>
            <a:r>
              <a:rPr sz="1800" spc="1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kullanıcı e</a:t>
            </a:r>
            <a:r>
              <a:rPr sz="18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1800" spc="-10" dirty="0">
                <a:solidFill>
                  <a:srgbClr val="974707"/>
                </a:solidFill>
                <a:latin typeface="Arial"/>
                <a:cs typeface="Arial"/>
              </a:rPr>
              <a:t>itimi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0496" y="3003804"/>
            <a:ext cx="6330950" cy="2007235"/>
            <a:chOff x="920496" y="3003804"/>
            <a:chExt cx="6330950" cy="20072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496" y="3003804"/>
              <a:ext cx="2731007" cy="20069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8" y="3198876"/>
              <a:ext cx="2161032" cy="14371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447" y="3240049"/>
              <a:ext cx="3666744" cy="1770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519" y="3435096"/>
              <a:ext cx="3096768" cy="1200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25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74707"/>
                </a:solidFill>
                <a:latin typeface="Arial"/>
                <a:cs typeface="Arial"/>
              </a:rPr>
              <a:t>EĞİTİM</a:t>
            </a:r>
            <a:r>
              <a:rPr spc="-1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974707"/>
                </a:solidFill>
                <a:latin typeface="Arial"/>
                <a:cs typeface="Arial"/>
              </a:rPr>
              <a:t>TOPLANTILARI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2642" y="1304925"/>
            <a:ext cx="61868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Ankos</a:t>
            </a:r>
            <a:r>
              <a:rPr sz="20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yıllık</a:t>
            </a:r>
            <a:r>
              <a:rPr sz="20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itim</a:t>
            </a:r>
            <a:r>
              <a:rPr sz="2000" spc="1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toplantısı</a:t>
            </a:r>
            <a:r>
              <a:rPr sz="2000" spc="114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20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Açık</a:t>
            </a:r>
            <a:r>
              <a:rPr sz="2000" spc="15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bilim,</a:t>
            </a:r>
            <a:r>
              <a:rPr sz="2000" spc="1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Açık</a:t>
            </a:r>
            <a:r>
              <a:rPr sz="2000" spc="1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eri</a:t>
            </a:r>
            <a:r>
              <a:rPr sz="20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im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toplantılarına</a:t>
            </a:r>
            <a:r>
              <a:rPr sz="2000" spc="2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katılım</a:t>
            </a:r>
            <a:r>
              <a:rPr sz="2000" spc="2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sa</a:t>
            </a:r>
            <a:r>
              <a:rPr sz="20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ğ</a:t>
            </a: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lanmı</a:t>
            </a:r>
            <a:r>
              <a:rPr sz="2000" spc="-10" dirty="0">
                <a:solidFill>
                  <a:srgbClr val="974707"/>
                </a:solidFill>
                <a:latin typeface="Liberation Sans Narrow"/>
                <a:cs typeface="Liberation Sans Narrow"/>
              </a:rPr>
              <a:t>ş</a:t>
            </a:r>
            <a:r>
              <a:rPr sz="2000" spc="-10" dirty="0">
                <a:solidFill>
                  <a:srgbClr val="974707"/>
                </a:solidFill>
                <a:latin typeface="Arial"/>
                <a:cs typeface="Arial"/>
              </a:rPr>
              <a:t>tır.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9360"/>
            <a:ext cx="4175759" cy="17327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892" y="2755392"/>
            <a:ext cx="2231135" cy="122224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2697"/>
            <a:ext cx="8248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KÜTÜPHANE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HAFTASI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ETKİNLİKLERİ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030681"/>
            <a:ext cx="794575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Kütüphane</a:t>
            </a:r>
            <a:r>
              <a:rPr sz="2000" spc="1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haftası</a:t>
            </a:r>
            <a:r>
              <a:rPr sz="2000" spc="1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974707"/>
                </a:solidFill>
                <a:latin typeface="Arial"/>
                <a:cs typeface="Arial"/>
              </a:rPr>
              <a:t>kapsamında</a:t>
            </a:r>
            <a:r>
              <a:rPr sz="2000" spc="18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lang="tr-TR" sz="2000" spc="180" dirty="0" smtClean="0">
                <a:solidFill>
                  <a:srgbClr val="974707"/>
                </a:solidFill>
                <a:latin typeface="Arial"/>
                <a:cs typeface="Arial"/>
              </a:rPr>
              <a:t>bağış olarak toplanan kitaplar ile </a:t>
            </a:r>
            <a:r>
              <a:rPr sz="2000" dirty="0" err="1" smtClean="0">
                <a:solidFill>
                  <a:srgbClr val="974707"/>
                </a:solidFill>
                <a:latin typeface="Arial"/>
                <a:cs typeface="Arial"/>
              </a:rPr>
              <a:t>bir</a:t>
            </a:r>
            <a:r>
              <a:rPr sz="2000" spc="229" dirty="0" smtClean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köy</a:t>
            </a:r>
            <a:r>
              <a:rPr sz="2000" spc="2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74707"/>
                </a:solidFill>
                <a:latin typeface="Arial"/>
                <a:cs typeface="Arial"/>
              </a:rPr>
              <a:t>okuluna</a:t>
            </a:r>
            <a:r>
              <a:rPr sz="2000" spc="2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974707"/>
                </a:solidFill>
                <a:latin typeface="Arial"/>
                <a:cs typeface="Arial"/>
              </a:rPr>
              <a:t>kütüphane</a:t>
            </a:r>
            <a:r>
              <a:rPr sz="2000" spc="21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000" spc="-10" dirty="0" err="1" smtClean="0">
                <a:solidFill>
                  <a:srgbClr val="974707"/>
                </a:solidFill>
                <a:latin typeface="Arial"/>
                <a:cs typeface="Arial"/>
              </a:rPr>
              <a:t>kurul</a:t>
            </a:r>
            <a:r>
              <a:rPr lang="tr-TR" sz="2000" spc="-10" dirty="0" err="1" smtClean="0">
                <a:solidFill>
                  <a:srgbClr val="974707"/>
                </a:solidFill>
                <a:latin typeface="Arial"/>
                <a:cs typeface="Arial"/>
              </a:rPr>
              <a:t>du</a:t>
            </a:r>
            <a:r>
              <a:rPr lang="tr-TR" sz="2000" spc="-10" dirty="0" smtClean="0">
                <a:solidFill>
                  <a:srgbClr val="974707"/>
                </a:solidFill>
                <a:latin typeface="Arial"/>
                <a:cs typeface="Arial"/>
              </a:rPr>
              <a:t>. Öğrencilere kırtasiye yardımında bulunuldu.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1136"/>
            <a:ext cx="2233612" cy="29781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13" y="1988340"/>
            <a:ext cx="2250709" cy="30009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54" y="1997074"/>
            <a:ext cx="2254703" cy="300627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7905" y="4875377"/>
            <a:ext cx="3025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ALLPPT.com</a:t>
            </a:r>
            <a:r>
              <a:rPr sz="800" spc="-3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_</a:t>
            </a:r>
            <a:r>
              <a:rPr sz="800" spc="-2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Free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PowerPoint</a:t>
            </a:r>
            <a:r>
              <a:rPr sz="800" spc="-15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Templates,</a:t>
            </a:r>
            <a:r>
              <a:rPr sz="800" spc="-3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Diagrams</a:t>
            </a:r>
            <a:r>
              <a:rPr sz="800" spc="-4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and</a:t>
            </a:r>
            <a:r>
              <a:rPr sz="800" spc="-2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 </a:t>
            </a:r>
            <a:r>
              <a:rPr sz="800" spc="-10" dirty="0">
                <a:solidFill>
                  <a:srgbClr val="974707"/>
                </a:solidFill>
                <a:latin typeface="Arial"/>
                <a:cs typeface="Arial"/>
                <a:hlinkClick r:id="rId2"/>
              </a:rPr>
              <a:t>Charts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0192" y="339852"/>
            <a:ext cx="5972810" cy="988060"/>
          </a:xfrm>
          <a:custGeom>
            <a:avLst/>
            <a:gdLst/>
            <a:ahLst/>
            <a:cxnLst/>
            <a:rect l="l" t="t" r="r" b="b"/>
            <a:pathLst>
              <a:path w="5972809" h="988060">
                <a:moveTo>
                  <a:pt x="5478780" y="0"/>
                </a:moveTo>
                <a:lnTo>
                  <a:pt x="493775" y="0"/>
                </a:lnTo>
                <a:lnTo>
                  <a:pt x="446227" y="2260"/>
                </a:lnTo>
                <a:lnTo>
                  <a:pt x="399956" y="8904"/>
                </a:lnTo>
                <a:lnTo>
                  <a:pt x="355170" y="19725"/>
                </a:lnTo>
                <a:lnTo>
                  <a:pt x="312076" y="34515"/>
                </a:lnTo>
                <a:lnTo>
                  <a:pt x="270880" y="53067"/>
                </a:lnTo>
                <a:lnTo>
                  <a:pt x="231790" y="75174"/>
                </a:lnTo>
                <a:lnTo>
                  <a:pt x="195013" y="100629"/>
                </a:lnTo>
                <a:lnTo>
                  <a:pt x="160756" y="129225"/>
                </a:lnTo>
                <a:lnTo>
                  <a:pt x="129225" y="160756"/>
                </a:lnTo>
                <a:lnTo>
                  <a:pt x="100629" y="195013"/>
                </a:lnTo>
                <a:lnTo>
                  <a:pt x="75174" y="231790"/>
                </a:lnTo>
                <a:lnTo>
                  <a:pt x="53067" y="270880"/>
                </a:lnTo>
                <a:lnTo>
                  <a:pt x="34515" y="312076"/>
                </a:lnTo>
                <a:lnTo>
                  <a:pt x="19725" y="355170"/>
                </a:lnTo>
                <a:lnTo>
                  <a:pt x="8904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2260" y="541324"/>
                </a:lnTo>
                <a:lnTo>
                  <a:pt x="8904" y="587595"/>
                </a:lnTo>
                <a:lnTo>
                  <a:pt x="19725" y="632381"/>
                </a:lnTo>
                <a:lnTo>
                  <a:pt x="34515" y="675475"/>
                </a:lnTo>
                <a:lnTo>
                  <a:pt x="53067" y="716671"/>
                </a:lnTo>
                <a:lnTo>
                  <a:pt x="75174" y="755761"/>
                </a:lnTo>
                <a:lnTo>
                  <a:pt x="100629" y="792538"/>
                </a:lnTo>
                <a:lnTo>
                  <a:pt x="129225" y="826795"/>
                </a:lnTo>
                <a:lnTo>
                  <a:pt x="160756" y="858326"/>
                </a:lnTo>
                <a:lnTo>
                  <a:pt x="195013" y="886922"/>
                </a:lnTo>
                <a:lnTo>
                  <a:pt x="231790" y="912377"/>
                </a:lnTo>
                <a:lnTo>
                  <a:pt x="270880" y="934484"/>
                </a:lnTo>
                <a:lnTo>
                  <a:pt x="312076" y="953036"/>
                </a:lnTo>
                <a:lnTo>
                  <a:pt x="355170" y="967826"/>
                </a:lnTo>
                <a:lnTo>
                  <a:pt x="399956" y="978647"/>
                </a:lnTo>
                <a:lnTo>
                  <a:pt x="446227" y="985291"/>
                </a:lnTo>
                <a:lnTo>
                  <a:pt x="493775" y="987551"/>
                </a:lnTo>
                <a:lnTo>
                  <a:pt x="5478780" y="987551"/>
                </a:lnTo>
                <a:lnTo>
                  <a:pt x="5526328" y="985291"/>
                </a:lnTo>
                <a:lnTo>
                  <a:pt x="5572599" y="978647"/>
                </a:lnTo>
                <a:lnTo>
                  <a:pt x="5617385" y="967826"/>
                </a:lnTo>
                <a:lnTo>
                  <a:pt x="5660479" y="953036"/>
                </a:lnTo>
                <a:lnTo>
                  <a:pt x="5701675" y="934484"/>
                </a:lnTo>
                <a:lnTo>
                  <a:pt x="5740765" y="912377"/>
                </a:lnTo>
                <a:lnTo>
                  <a:pt x="5777542" y="886922"/>
                </a:lnTo>
                <a:lnTo>
                  <a:pt x="5811799" y="858326"/>
                </a:lnTo>
                <a:lnTo>
                  <a:pt x="5843330" y="826795"/>
                </a:lnTo>
                <a:lnTo>
                  <a:pt x="5871926" y="792538"/>
                </a:lnTo>
                <a:lnTo>
                  <a:pt x="5897381" y="755761"/>
                </a:lnTo>
                <a:lnTo>
                  <a:pt x="5919488" y="716671"/>
                </a:lnTo>
                <a:lnTo>
                  <a:pt x="5938040" y="675475"/>
                </a:lnTo>
                <a:lnTo>
                  <a:pt x="5952830" y="632381"/>
                </a:lnTo>
                <a:lnTo>
                  <a:pt x="5963651" y="587595"/>
                </a:lnTo>
                <a:lnTo>
                  <a:pt x="5970295" y="541324"/>
                </a:lnTo>
                <a:lnTo>
                  <a:pt x="5972556" y="493775"/>
                </a:lnTo>
                <a:lnTo>
                  <a:pt x="5970295" y="446227"/>
                </a:lnTo>
                <a:lnTo>
                  <a:pt x="5963651" y="399956"/>
                </a:lnTo>
                <a:lnTo>
                  <a:pt x="5952830" y="355170"/>
                </a:lnTo>
                <a:lnTo>
                  <a:pt x="5938040" y="312076"/>
                </a:lnTo>
                <a:lnTo>
                  <a:pt x="5919488" y="270880"/>
                </a:lnTo>
                <a:lnTo>
                  <a:pt x="5897381" y="231790"/>
                </a:lnTo>
                <a:lnTo>
                  <a:pt x="5871926" y="195013"/>
                </a:lnTo>
                <a:lnTo>
                  <a:pt x="5843330" y="160756"/>
                </a:lnTo>
                <a:lnTo>
                  <a:pt x="5811799" y="129225"/>
                </a:lnTo>
                <a:lnTo>
                  <a:pt x="5777542" y="100629"/>
                </a:lnTo>
                <a:lnTo>
                  <a:pt x="5740765" y="75174"/>
                </a:lnTo>
                <a:lnTo>
                  <a:pt x="5701675" y="53067"/>
                </a:lnTo>
                <a:lnTo>
                  <a:pt x="5660479" y="34515"/>
                </a:lnTo>
                <a:lnTo>
                  <a:pt x="5617385" y="19725"/>
                </a:lnTo>
                <a:lnTo>
                  <a:pt x="5572599" y="8904"/>
                </a:lnTo>
                <a:lnTo>
                  <a:pt x="5526328" y="2260"/>
                </a:lnTo>
                <a:lnTo>
                  <a:pt x="5478780" y="0"/>
                </a:lnTo>
                <a:close/>
              </a:path>
            </a:pathLst>
          </a:custGeom>
          <a:solidFill>
            <a:srgbClr val="E36C09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6678" y="325627"/>
            <a:ext cx="3261995" cy="9861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80975">
              <a:lnSpc>
                <a:spcPts val="3720"/>
              </a:lnSpc>
              <a:spcBef>
                <a:spcPts val="325"/>
              </a:spcBef>
            </a:pPr>
            <a:r>
              <a:rPr sz="3200" spc="-110" dirty="0">
                <a:latin typeface="Arial"/>
                <a:cs typeface="Arial"/>
              </a:rPr>
              <a:t>YILLARA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GÖRE </a:t>
            </a:r>
            <a:r>
              <a:rPr sz="3200" spc="-10" dirty="0">
                <a:latin typeface="Arial"/>
                <a:cs typeface="Arial"/>
              </a:rPr>
              <a:t>KÜTÜPHANEM</a:t>
            </a:r>
            <a:r>
              <a:rPr sz="3200" spc="-10" dirty="0">
                <a:latin typeface="Carlito"/>
                <a:cs typeface="Carlito"/>
              </a:rPr>
              <a:t>İ</a:t>
            </a:r>
            <a:r>
              <a:rPr sz="3200" spc="-10" dirty="0">
                <a:latin typeface="Arial"/>
                <a:cs typeface="Arial"/>
              </a:rPr>
              <a:t>Z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5"/>
            <a:ext cx="6476238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KÜTÜPHANE</a:t>
            </a:r>
            <a:r>
              <a:rPr spc="-35" dirty="0"/>
              <a:t> </a:t>
            </a:r>
            <a:r>
              <a:rPr dirty="0"/>
              <a:t>BÜTÇESİ</a:t>
            </a:r>
            <a:r>
              <a:rPr spc="-45" dirty="0"/>
              <a:t> </a:t>
            </a:r>
            <a:r>
              <a:rPr spc="-20" dirty="0"/>
              <a:t>(TL)</a:t>
            </a:r>
          </a:p>
        </p:txBody>
      </p:sp>
      <p:graphicFrame>
        <p:nvGraphicFramePr>
          <p:cNvPr id="39" name="Grafik 38"/>
          <p:cNvGraphicFramePr/>
          <p:nvPr>
            <p:extLst>
              <p:ext uri="{D42A27DB-BD31-4B8C-83A1-F6EECF244321}">
                <p14:modId xmlns:p14="http://schemas.microsoft.com/office/powerpoint/2010/main" val="4075198274"/>
              </p:ext>
            </p:extLst>
          </p:nvPr>
        </p:nvGraphicFramePr>
        <p:xfrm>
          <a:off x="78738" y="590550"/>
          <a:ext cx="8303261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654"/>
            <a:ext cx="5785866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31" y="139649"/>
            <a:ext cx="5278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BASILI</a:t>
            </a:r>
            <a:r>
              <a:rPr spc="-85" dirty="0"/>
              <a:t> </a:t>
            </a:r>
            <a:r>
              <a:rPr spc="-30" dirty="0"/>
              <a:t>KAYNAK</a:t>
            </a:r>
            <a:r>
              <a:rPr spc="-85" dirty="0"/>
              <a:t> </a:t>
            </a:r>
            <a:r>
              <a:rPr spc="-45" dirty="0"/>
              <a:t>SAYISI</a:t>
            </a:r>
          </a:p>
        </p:txBody>
      </p:sp>
      <p:graphicFrame>
        <p:nvGraphicFramePr>
          <p:cNvPr id="33" name="Grafik 32"/>
          <p:cNvGraphicFramePr/>
          <p:nvPr>
            <p:extLst>
              <p:ext uri="{D42A27DB-BD31-4B8C-83A1-F6EECF244321}">
                <p14:modId xmlns:p14="http://schemas.microsoft.com/office/powerpoint/2010/main" val="335682128"/>
              </p:ext>
            </p:extLst>
          </p:nvPr>
        </p:nvGraphicFramePr>
        <p:xfrm>
          <a:off x="0" y="971550"/>
          <a:ext cx="8458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62425" cy="5143498"/>
            <a:chOff x="-18426" y="0"/>
            <a:chExt cx="9162425" cy="51434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426" y="0"/>
              <a:ext cx="9162425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335"/>
              <a:ext cx="6601206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ELEKTRONİK</a:t>
            </a:r>
            <a:r>
              <a:rPr spc="-25" dirty="0"/>
              <a:t> </a:t>
            </a:r>
            <a:r>
              <a:rPr spc="-35" dirty="0"/>
              <a:t>KAYNAKLAR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19778" y="3875633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46" name="Grafik 45"/>
          <p:cNvGraphicFramePr/>
          <p:nvPr>
            <p:extLst>
              <p:ext uri="{D42A27DB-BD31-4B8C-83A1-F6EECF244321}">
                <p14:modId xmlns:p14="http://schemas.microsoft.com/office/powerpoint/2010/main" val="575750496"/>
              </p:ext>
            </p:extLst>
          </p:nvPr>
        </p:nvGraphicFramePr>
        <p:xfrm>
          <a:off x="78739" y="1149299"/>
          <a:ext cx="8074661" cy="363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5"/>
            <a:ext cx="444322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PERSONEL</a:t>
            </a:r>
            <a:r>
              <a:rPr spc="-220" dirty="0"/>
              <a:t> </a:t>
            </a:r>
            <a:r>
              <a:rPr spc="-50" dirty="0"/>
              <a:t>SAYISI</a:t>
            </a:r>
          </a:p>
        </p:txBody>
      </p:sp>
      <p:graphicFrame>
        <p:nvGraphicFramePr>
          <p:cNvPr id="39" name="Grafik 38"/>
          <p:cNvGraphicFramePr/>
          <p:nvPr>
            <p:extLst>
              <p:ext uri="{D42A27DB-BD31-4B8C-83A1-F6EECF244321}">
                <p14:modId xmlns:p14="http://schemas.microsoft.com/office/powerpoint/2010/main" val="980848224"/>
              </p:ext>
            </p:extLst>
          </p:nvPr>
        </p:nvGraphicFramePr>
        <p:xfrm>
          <a:off x="78739" y="1128902"/>
          <a:ext cx="7998461" cy="319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5"/>
            <a:ext cx="798652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9649"/>
            <a:ext cx="7606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KÜTÜPHANE</a:t>
            </a:r>
            <a:r>
              <a:rPr spc="-10" dirty="0"/>
              <a:t> </a:t>
            </a:r>
            <a:r>
              <a:rPr dirty="0"/>
              <a:t>OKUYUCUSU</a:t>
            </a:r>
            <a:r>
              <a:rPr spc="-20" dirty="0"/>
              <a:t> </a:t>
            </a:r>
            <a:r>
              <a:rPr spc="-45" dirty="0"/>
              <a:t>SAYISI</a:t>
            </a:r>
          </a:p>
        </p:txBody>
      </p:sp>
      <p:graphicFrame>
        <p:nvGraphicFramePr>
          <p:cNvPr id="37" name="Grafik 36"/>
          <p:cNvGraphicFramePr/>
          <p:nvPr>
            <p:extLst>
              <p:ext uri="{D42A27DB-BD31-4B8C-83A1-F6EECF244321}">
                <p14:modId xmlns:p14="http://schemas.microsoft.com/office/powerpoint/2010/main" val="2048621398"/>
              </p:ext>
            </p:extLst>
          </p:nvPr>
        </p:nvGraphicFramePr>
        <p:xfrm>
          <a:off x="0" y="1200150"/>
          <a:ext cx="8153400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5350" cy="5143500"/>
            <a:chOff x="0" y="0"/>
            <a:chExt cx="47053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27503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2871" y="434340"/>
              <a:ext cx="3062478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4797" rIns="0" bIns="0" rtlCol="0">
            <a:spAutoFit/>
          </a:bodyPr>
          <a:lstStyle/>
          <a:p>
            <a:pPr marL="184848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74707"/>
                </a:solidFill>
                <a:latin typeface="Arial"/>
                <a:cs typeface="Arial"/>
              </a:rPr>
              <a:t>HEDEFLER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7442" y="1930984"/>
            <a:ext cx="6317615" cy="168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Memnuniyet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oranını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artırmak.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Clr>
                <a:srgbClr val="974707"/>
              </a:buClr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Elektronik</a:t>
            </a:r>
            <a:r>
              <a:rPr sz="1600" spc="-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-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basılı</a:t>
            </a:r>
            <a:r>
              <a:rPr sz="1600" spc="-5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kaynak</a:t>
            </a:r>
            <a:r>
              <a:rPr sz="1600" spc="-4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sayısını</a:t>
            </a:r>
            <a:r>
              <a:rPr sz="1600" spc="-1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ihtiyaçlar</a:t>
            </a:r>
            <a:r>
              <a:rPr sz="1600" spc="-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doğrultusunda</a:t>
            </a:r>
            <a:r>
              <a:rPr sz="1600" spc="-6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sürekli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artışını</a:t>
            </a:r>
            <a:r>
              <a:rPr sz="1600" spc="-3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sağlamak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974707"/>
              </a:buClr>
              <a:buFont typeface="Wingdings"/>
              <a:buChar char="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Okuyucu</a:t>
            </a:r>
            <a:r>
              <a:rPr sz="1600" spc="-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sayısını</a:t>
            </a:r>
            <a:r>
              <a:rPr sz="1600" spc="-3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ve</a:t>
            </a:r>
            <a:r>
              <a:rPr sz="1600" spc="-6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ödünç</a:t>
            </a:r>
            <a:r>
              <a:rPr sz="1600" spc="-7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yayın</a:t>
            </a:r>
            <a:r>
              <a:rPr sz="1600" spc="-20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74707"/>
                </a:solidFill>
                <a:latin typeface="Arial"/>
                <a:cs typeface="Arial"/>
              </a:rPr>
              <a:t>sayısını</a:t>
            </a:r>
            <a:r>
              <a:rPr sz="1600" spc="-2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Arial"/>
                <a:cs typeface="Arial"/>
              </a:rPr>
              <a:t>artırmak.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1844" y="395881"/>
            <a:ext cx="1568812" cy="151978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5"/>
            <a:ext cx="368122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9649"/>
            <a:ext cx="3300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ÖDÜNÇ </a:t>
            </a:r>
            <a:r>
              <a:rPr spc="-50" dirty="0"/>
              <a:t>SAYISI</a:t>
            </a:r>
          </a:p>
        </p:txBody>
      </p:sp>
      <p:graphicFrame>
        <p:nvGraphicFramePr>
          <p:cNvPr id="37" name="Grafik 36"/>
          <p:cNvGraphicFramePr/>
          <p:nvPr>
            <p:extLst>
              <p:ext uri="{D42A27DB-BD31-4B8C-83A1-F6EECF244321}">
                <p14:modId xmlns:p14="http://schemas.microsoft.com/office/powerpoint/2010/main" val="1853241383"/>
              </p:ext>
            </p:extLst>
          </p:nvPr>
        </p:nvGraphicFramePr>
        <p:xfrm>
          <a:off x="152400" y="1149299"/>
          <a:ext cx="8153400" cy="363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161544"/>
              <a:ext cx="1195578" cy="11971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7556" y="556259"/>
              <a:ext cx="4942840" cy="988060"/>
            </a:xfrm>
            <a:custGeom>
              <a:avLst/>
              <a:gdLst/>
              <a:ahLst/>
              <a:cxnLst/>
              <a:rect l="l" t="t" r="r" b="b"/>
              <a:pathLst>
                <a:path w="4942840" h="988060">
                  <a:moveTo>
                    <a:pt x="4448556" y="0"/>
                  </a:moveTo>
                  <a:lnTo>
                    <a:pt x="493776" y="0"/>
                  </a:lnTo>
                  <a:lnTo>
                    <a:pt x="446227" y="2260"/>
                  </a:lnTo>
                  <a:lnTo>
                    <a:pt x="399956" y="8904"/>
                  </a:lnTo>
                  <a:lnTo>
                    <a:pt x="355170" y="19725"/>
                  </a:lnTo>
                  <a:lnTo>
                    <a:pt x="312076" y="34515"/>
                  </a:lnTo>
                  <a:lnTo>
                    <a:pt x="270880" y="53067"/>
                  </a:lnTo>
                  <a:lnTo>
                    <a:pt x="231790" y="75174"/>
                  </a:lnTo>
                  <a:lnTo>
                    <a:pt x="195013" y="100629"/>
                  </a:lnTo>
                  <a:lnTo>
                    <a:pt x="160756" y="129225"/>
                  </a:lnTo>
                  <a:lnTo>
                    <a:pt x="129225" y="160756"/>
                  </a:lnTo>
                  <a:lnTo>
                    <a:pt x="100629" y="195013"/>
                  </a:lnTo>
                  <a:lnTo>
                    <a:pt x="75174" y="231790"/>
                  </a:lnTo>
                  <a:lnTo>
                    <a:pt x="53067" y="270880"/>
                  </a:lnTo>
                  <a:lnTo>
                    <a:pt x="34515" y="312076"/>
                  </a:lnTo>
                  <a:lnTo>
                    <a:pt x="19725" y="355170"/>
                  </a:lnTo>
                  <a:lnTo>
                    <a:pt x="8904" y="399956"/>
                  </a:lnTo>
                  <a:lnTo>
                    <a:pt x="2260" y="446227"/>
                  </a:lnTo>
                  <a:lnTo>
                    <a:pt x="0" y="493775"/>
                  </a:lnTo>
                  <a:lnTo>
                    <a:pt x="2260" y="541324"/>
                  </a:lnTo>
                  <a:lnTo>
                    <a:pt x="8904" y="587595"/>
                  </a:lnTo>
                  <a:lnTo>
                    <a:pt x="19725" y="632381"/>
                  </a:lnTo>
                  <a:lnTo>
                    <a:pt x="34515" y="675475"/>
                  </a:lnTo>
                  <a:lnTo>
                    <a:pt x="53067" y="716671"/>
                  </a:lnTo>
                  <a:lnTo>
                    <a:pt x="75174" y="755761"/>
                  </a:lnTo>
                  <a:lnTo>
                    <a:pt x="100629" y="792538"/>
                  </a:lnTo>
                  <a:lnTo>
                    <a:pt x="129225" y="826795"/>
                  </a:lnTo>
                  <a:lnTo>
                    <a:pt x="160756" y="858326"/>
                  </a:lnTo>
                  <a:lnTo>
                    <a:pt x="195013" y="886922"/>
                  </a:lnTo>
                  <a:lnTo>
                    <a:pt x="231790" y="912377"/>
                  </a:lnTo>
                  <a:lnTo>
                    <a:pt x="270880" y="934484"/>
                  </a:lnTo>
                  <a:lnTo>
                    <a:pt x="312076" y="953036"/>
                  </a:lnTo>
                  <a:lnTo>
                    <a:pt x="355170" y="967826"/>
                  </a:lnTo>
                  <a:lnTo>
                    <a:pt x="399956" y="978647"/>
                  </a:lnTo>
                  <a:lnTo>
                    <a:pt x="446227" y="985291"/>
                  </a:lnTo>
                  <a:lnTo>
                    <a:pt x="493776" y="987551"/>
                  </a:lnTo>
                  <a:lnTo>
                    <a:pt x="4448556" y="987551"/>
                  </a:lnTo>
                  <a:lnTo>
                    <a:pt x="4496104" y="985291"/>
                  </a:lnTo>
                  <a:lnTo>
                    <a:pt x="4542375" y="978647"/>
                  </a:lnTo>
                  <a:lnTo>
                    <a:pt x="4587161" y="967826"/>
                  </a:lnTo>
                  <a:lnTo>
                    <a:pt x="4630255" y="953036"/>
                  </a:lnTo>
                  <a:lnTo>
                    <a:pt x="4671451" y="934484"/>
                  </a:lnTo>
                  <a:lnTo>
                    <a:pt x="4710541" y="912377"/>
                  </a:lnTo>
                  <a:lnTo>
                    <a:pt x="4747318" y="886922"/>
                  </a:lnTo>
                  <a:lnTo>
                    <a:pt x="4781575" y="858326"/>
                  </a:lnTo>
                  <a:lnTo>
                    <a:pt x="4813106" y="826795"/>
                  </a:lnTo>
                  <a:lnTo>
                    <a:pt x="4841702" y="792538"/>
                  </a:lnTo>
                  <a:lnTo>
                    <a:pt x="4867157" y="755761"/>
                  </a:lnTo>
                  <a:lnTo>
                    <a:pt x="4889264" y="716671"/>
                  </a:lnTo>
                  <a:lnTo>
                    <a:pt x="4907816" y="675475"/>
                  </a:lnTo>
                  <a:lnTo>
                    <a:pt x="4922606" y="632381"/>
                  </a:lnTo>
                  <a:lnTo>
                    <a:pt x="4933427" y="587595"/>
                  </a:lnTo>
                  <a:lnTo>
                    <a:pt x="4940071" y="541324"/>
                  </a:lnTo>
                  <a:lnTo>
                    <a:pt x="4942332" y="493775"/>
                  </a:lnTo>
                  <a:lnTo>
                    <a:pt x="4940071" y="446227"/>
                  </a:lnTo>
                  <a:lnTo>
                    <a:pt x="4933427" y="399956"/>
                  </a:lnTo>
                  <a:lnTo>
                    <a:pt x="4922606" y="355170"/>
                  </a:lnTo>
                  <a:lnTo>
                    <a:pt x="4907816" y="312076"/>
                  </a:lnTo>
                  <a:lnTo>
                    <a:pt x="4889264" y="270880"/>
                  </a:lnTo>
                  <a:lnTo>
                    <a:pt x="4867157" y="231790"/>
                  </a:lnTo>
                  <a:lnTo>
                    <a:pt x="4841702" y="195013"/>
                  </a:lnTo>
                  <a:lnTo>
                    <a:pt x="4813106" y="160756"/>
                  </a:lnTo>
                  <a:lnTo>
                    <a:pt x="4781575" y="129225"/>
                  </a:lnTo>
                  <a:lnTo>
                    <a:pt x="4747318" y="100629"/>
                  </a:lnTo>
                  <a:lnTo>
                    <a:pt x="4710541" y="75174"/>
                  </a:lnTo>
                  <a:lnTo>
                    <a:pt x="4671451" y="53067"/>
                  </a:lnTo>
                  <a:lnTo>
                    <a:pt x="4630255" y="34515"/>
                  </a:lnTo>
                  <a:lnTo>
                    <a:pt x="4587161" y="19725"/>
                  </a:lnTo>
                  <a:lnTo>
                    <a:pt x="4542375" y="8904"/>
                  </a:lnTo>
                  <a:lnTo>
                    <a:pt x="4496104" y="2260"/>
                  </a:lnTo>
                  <a:lnTo>
                    <a:pt x="4448556" y="0"/>
                  </a:lnTo>
                  <a:close/>
                </a:path>
              </a:pathLst>
            </a:custGeom>
            <a:solidFill>
              <a:srgbClr val="E36C09">
                <a:alpha val="5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99709" y="770382"/>
            <a:ext cx="2479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ARZ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EDER</a:t>
            </a:r>
            <a:r>
              <a:rPr sz="3200" spc="-75" dirty="0">
                <a:latin typeface="Carlito"/>
                <a:cs typeface="Carlito"/>
              </a:rPr>
              <a:t>İ</a:t>
            </a:r>
            <a:r>
              <a:rPr sz="3200" spc="-75" dirty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4190274" y="4095750"/>
            <a:ext cx="4942840" cy="988060"/>
          </a:xfrm>
          <a:custGeom>
            <a:avLst/>
            <a:gdLst/>
            <a:ahLst/>
            <a:cxnLst/>
            <a:rect l="l" t="t" r="r" b="b"/>
            <a:pathLst>
              <a:path w="4942840" h="988060">
                <a:moveTo>
                  <a:pt x="4448556" y="0"/>
                </a:moveTo>
                <a:lnTo>
                  <a:pt x="493776" y="0"/>
                </a:lnTo>
                <a:lnTo>
                  <a:pt x="446227" y="2260"/>
                </a:lnTo>
                <a:lnTo>
                  <a:pt x="399956" y="8904"/>
                </a:lnTo>
                <a:lnTo>
                  <a:pt x="355170" y="19725"/>
                </a:lnTo>
                <a:lnTo>
                  <a:pt x="312076" y="34515"/>
                </a:lnTo>
                <a:lnTo>
                  <a:pt x="270880" y="53067"/>
                </a:lnTo>
                <a:lnTo>
                  <a:pt x="231790" y="75174"/>
                </a:lnTo>
                <a:lnTo>
                  <a:pt x="195013" y="100629"/>
                </a:lnTo>
                <a:lnTo>
                  <a:pt x="160756" y="129225"/>
                </a:lnTo>
                <a:lnTo>
                  <a:pt x="129225" y="160756"/>
                </a:lnTo>
                <a:lnTo>
                  <a:pt x="100629" y="195013"/>
                </a:lnTo>
                <a:lnTo>
                  <a:pt x="75174" y="231790"/>
                </a:lnTo>
                <a:lnTo>
                  <a:pt x="53067" y="270880"/>
                </a:lnTo>
                <a:lnTo>
                  <a:pt x="34515" y="312076"/>
                </a:lnTo>
                <a:lnTo>
                  <a:pt x="19725" y="355170"/>
                </a:lnTo>
                <a:lnTo>
                  <a:pt x="8904" y="399956"/>
                </a:lnTo>
                <a:lnTo>
                  <a:pt x="2260" y="446227"/>
                </a:lnTo>
                <a:lnTo>
                  <a:pt x="0" y="493775"/>
                </a:lnTo>
                <a:lnTo>
                  <a:pt x="2260" y="541324"/>
                </a:lnTo>
                <a:lnTo>
                  <a:pt x="8904" y="587595"/>
                </a:lnTo>
                <a:lnTo>
                  <a:pt x="19725" y="632381"/>
                </a:lnTo>
                <a:lnTo>
                  <a:pt x="34515" y="675475"/>
                </a:lnTo>
                <a:lnTo>
                  <a:pt x="53067" y="716671"/>
                </a:lnTo>
                <a:lnTo>
                  <a:pt x="75174" y="755761"/>
                </a:lnTo>
                <a:lnTo>
                  <a:pt x="100629" y="792538"/>
                </a:lnTo>
                <a:lnTo>
                  <a:pt x="129225" y="826795"/>
                </a:lnTo>
                <a:lnTo>
                  <a:pt x="160756" y="858326"/>
                </a:lnTo>
                <a:lnTo>
                  <a:pt x="195013" y="886922"/>
                </a:lnTo>
                <a:lnTo>
                  <a:pt x="231790" y="912377"/>
                </a:lnTo>
                <a:lnTo>
                  <a:pt x="270880" y="934484"/>
                </a:lnTo>
                <a:lnTo>
                  <a:pt x="312076" y="953036"/>
                </a:lnTo>
                <a:lnTo>
                  <a:pt x="355170" y="967826"/>
                </a:lnTo>
                <a:lnTo>
                  <a:pt x="399956" y="978647"/>
                </a:lnTo>
                <a:lnTo>
                  <a:pt x="446227" y="985291"/>
                </a:lnTo>
                <a:lnTo>
                  <a:pt x="493776" y="987551"/>
                </a:lnTo>
                <a:lnTo>
                  <a:pt x="4448556" y="987551"/>
                </a:lnTo>
                <a:lnTo>
                  <a:pt x="4496104" y="985291"/>
                </a:lnTo>
                <a:lnTo>
                  <a:pt x="4542375" y="978647"/>
                </a:lnTo>
                <a:lnTo>
                  <a:pt x="4587161" y="967826"/>
                </a:lnTo>
                <a:lnTo>
                  <a:pt x="4630255" y="953036"/>
                </a:lnTo>
                <a:lnTo>
                  <a:pt x="4671451" y="934484"/>
                </a:lnTo>
                <a:lnTo>
                  <a:pt x="4710541" y="912377"/>
                </a:lnTo>
                <a:lnTo>
                  <a:pt x="4747318" y="886922"/>
                </a:lnTo>
                <a:lnTo>
                  <a:pt x="4781575" y="858326"/>
                </a:lnTo>
                <a:lnTo>
                  <a:pt x="4813106" y="826795"/>
                </a:lnTo>
                <a:lnTo>
                  <a:pt x="4841702" y="792538"/>
                </a:lnTo>
                <a:lnTo>
                  <a:pt x="4867157" y="755761"/>
                </a:lnTo>
                <a:lnTo>
                  <a:pt x="4889264" y="716671"/>
                </a:lnTo>
                <a:lnTo>
                  <a:pt x="4907816" y="675475"/>
                </a:lnTo>
                <a:lnTo>
                  <a:pt x="4922606" y="632381"/>
                </a:lnTo>
                <a:lnTo>
                  <a:pt x="4933427" y="587595"/>
                </a:lnTo>
                <a:lnTo>
                  <a:pt x="4940071" y="541324"/>
                </a:lnTo>
                <a:lnTo>
                  <a:pt x="4942332" y="493775"/>
                </a:lnTo>
                <a:lnTo>
                  <a:pt x="4940071" y="446227"/>
                </a:lnTo>
                <a:lnTo>
                  <a:pt x="4933427" y="399956"/>
                </a:lnTo>
                <a:lnTo>
                  <a:pt x="4922606" y="355170"/>
                </a:lnTo>
                <a:lnTo>
                  <a:pt x="4907816" y="312076"/>
                </a:lnTo>
                <a:lnTo>
                  <a:pt x="4889264" y="270880"/>
                </a:lnTo>
                <a:lnTo>
                  <a:pt x="4867157" y="231790"/>
                </a:lnTo>
                <a:lnTo>
                  <a:pt x="4841702" y="195013"/>
                </a:lnTo>
                <a:lnTo>
                  <a:pt x="4813106" y="160756"/>
                </a:lnTo>
                <a:lnTo>
                  <a:pt x="4781575" y="129225"/>
                </a:lnTo>
                <a:lnTo>
                  <a:pt x="4747318" y="100629"/>
                </a:lnTo>
                <a:lnTo>
                  <a:pt x="4710541" y="75174"/>
                </a:lnTo>
                <a:lnTo>
                  <a:pt x="4671451" y="53067"/>
                </a:lnTo>
                <a:lnTo>
                  <a:pt x="4630255" y="34515"/>
                </a:lnTo>
                <a:lnTo>
                  <a:pt x="4587161" y="19725"/>
                </a:lnTo>
                <a:lnTo>
                  <a:pt x="4542375" y="8904"/>
                </a:lnTo>
                <a:lnTo>
                  <a:pt x="4496104" y="2260"/>
                </a:lnTo>
                <a:lnTo>
                  <a:pt x="4448556" y="0"/>
                </a:lnTo>
                <a:close/>
              </a:path>
            </a:pathLst>
          </a:custGeom>
          <a:solidFill>
            <a:srgbClr val="E36C09">
              <a:alpha val="5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Dikdörtgen 7"/>
          <p:cNvSpPr/>
          <p:nvPr/>
        </p:nvSpPr>
        <p:spPr>
          <a:xfrm>
            <a:off x="5181600" y="4235837"/>
            <a:ext cx="32196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Soner ÖZEN</a:t>
            </a:r>
          </a:p>
          <a:p>
            <a:pPr algn="ctr"/>
            <a:r>
              <a:rPr lang="tr-TR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Daire Başkanı</a:t>
            </a:r>
            <a:endParaRPr lang="tr-T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1109624"/>
            <a:ext cx="717804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0">
              <a:lnSpc>
                <a:spcPct val="12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Kütüphaneler,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Üniversitenin 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eğitim-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öğretim</a:t>
            </a:r>
            <a:r>
              <a:rPr sz="1600" spc="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6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araştırma</a:t>
            </a:r>
            <a:r>
              <a:rPr sz="1600" spc="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çalışmalarına</a:t>
            </a:r>
            <a:r>
              <a:rPr sz="1600" spc="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uygun</a:t>
            </a:r>
            <a:r>
              <a:rPr sz="16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ortam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hazırlamak amacıyla;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her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türlü</a:t>
            </a:r>
            <a:r>
              <a:rPr sz="16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bilimsel</a:t>
            </a:r>
            <a:r>
              <a:rPr sz="1600" spc="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materyali düzene</a:t>
            </a:r>
            <a:r>
              <a:rPr sz="16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koyan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6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sunan</a:t>
            </a:r>
            <a:r>
              <a:rPr sz="16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kurumlardır.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</a:pP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Üniversite</a:t>
            </a:r>
            <a:r>
              <a:rPr sz="1600" b="1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kütüphanemiz</a:t>
            </a:r>
            <a:r>
              <a:rPr sz="1600" b="1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bu</a:t>
            </a:r>
            <a:r>
              <a:rPr sz="1600" b="1" spc="-7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amacı</a:t>
            </a:r>
            <a:r>
              <a:rPr sz="16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74707"/>
                </a:solidFill>
                <a:latin typeface="Times New Roman"/>
                <a:cs typeface="Times New Roman"/>
              </a:rPr>
              <a:t>gerçekleştirmek</a:t>
            </a:r>
            <a:r>
              <a:rPr sz="1600" b="1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üzere;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3997" y="2915157"/>
            <a:ext cx="1282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çalışanlarının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932" y="2572664"/>
            <a:ext cx="6763384" cy="85534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349250" algn="l"/>
              </a:tabLst>
            </a:pP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Gereken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her</a:t>
            </a:r>
            <a:r>
              <a:rPr sz="16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türlü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bilgi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6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belgeyi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sağlar,</a:t>
            </a:r>
            <a:endParaRPr sz="1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  <a:tab pos="352425" algn="l"/>
              </a:tabLst>
            </a:pP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	Sağlanan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bilgi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belgeleri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bütün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araştırmacıların,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üniversite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öğrencilerinin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ve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ullanımına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sunulacak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şekilde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düzenler,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932" y="3451605"/>
            <a:ext cx="8182609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352425" algn="l"/>
              </a:tabLst>
            </a:pP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	Mevcut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bilgi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kaynaklarından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en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iyi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şekilde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yararlanılmasını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sağlar,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kullanıcıya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kurum</a:t>
            </a:r>
            <a:r>
              <a:rPr sz="16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içinde</a:t>
            </a:r>
            <a:r>
              <a:rPr sz="16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974707"/>
                </a:solidFill>
                <a:latin typeface="Times New Roman"/>
                <a:cs typeface="Times New Roman"/>
              </a:rPr>
              <a:t>ve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dışında</a:t>
            </a:r>
            <a:r>
              <a:rPr sz="16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hizmet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 verir,</a:t>
            </a:r>
            <a:endParaRPr sz="1600">
              <a:latin typeface="Times New Roman"/>
              <a:cs typeface="Times New Roman"/>
            </a:endParaRPr>
          </a:p>
          <a:p>
            <a:pPr marL="299085" marR="10160" indent="-28702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  <a:tab pos="350520" algn="l"/>
              </a:tabLst>
            </a:pP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	Üniversitelerin</a:t>
            </a:r>
            <a:r>
              <a:rPr sz="16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kütüphanecilik</a:t>
            </a:r>
            <a:r>
              <a:rPr sz="16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bölümleri</a:t>
            </a:r>
            <a:r>
              <a:rPr sz="1600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öğrencilerinin</a:t>
            </a:r>
            <a:r>
              <a:rPr sz="16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zorunlu</a:t>
            </a:r>
            <a:r>
              <a:rPr sz="1600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uygulama</a:t>
            </a:r>
            <a:r>
              <a:rPr sz="1600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600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staj</a:t>
            </a:r>
            <a:r>
              <a:rPr sz="1600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programlarını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n</a:t>
            </a:r>
            <a:r>
              <a:rPr sz="16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yürütülmesinde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974707"/>
                </a:solidFill>
                <a:latin typeface="Times New Roman"/>
                <a:cs typeface="Times New Roman"/>
              </a:rPr>
              <a:t>yardımcı</a:t>
            </a:r>
            <a:r>
              <a:rPr sz="16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74707"/>
                </a:solidFill>
                <a:latin typeface="Times New Roman"/>
                <a:cs typeface="Times New Roman"/>
              </a:rPr>
              <a:t>olurlar.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1888998" cy="10096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468" y="142697"/>
            <a:ext cx="1397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Arial"/>
                <a:cs typeface="Arial"/>
              </a:rPr>
              <a:t>AMAÇ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" y="1835912"/>
            <a:ext cx="7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974707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Arial"/>
                <a:cs typeface="Arial"/>
              </a:rPr>
              <a:t>YASAL</a:t>
            </a:r>
            <a:r>
              <a:rPr spc="-20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DAYANAKLAR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48995" y="1680972"/>
            <a:ext cx="8586470" cy="2757170"/>
            <a:chOff x="348995" y="1680972"/>
            <a:chExt cx="8586470" cy="2757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680972"/>
              <a:ext cx="2618232" cy="2756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708404"/>
              <a:ext cx="2528316" cy="2667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6239" y="1708404"/>
              <a:ext cx="2528570" cy="2667000"/>
            </a:xfrm>
            <a:custGeom>
              <a:avLst/>
              <a:gdLst/>
              <a:ahLst/>
              <a:cxnLst/>
              <a:rect l="l" t="t" r="r" b="b"/>
              <a:pathLst>
                <a:path w="2528570" h="2667000">
                  <a:moveTo>
                    <a:pt x="0" y="421386"/>
                  </a:moveTo>
                  <a:lnTo>
                    <a:pt x="2834" y="372254"/>
                  </a:lnTo>
                  <a:lnTo>
                    <a:pt x="11129" y="324785"/>
                  </a:lnTo>
                  <a:lnTo>
                    <a:pt x="24566" y="279294"/>
                  </a:lnTo>
                  <a:lnTo>
                    <a:pt x="42830" y="236097"/>
                  </a:lnTo>
                  <a:lnTo>
                    <a:pt x="65604" y="195512"/>
                  </a:lnTo>
                  <a:lnTo>
                    <a:pt x="92574" y="157856"/>
                  </a:lnTo>
                  <a:lnTo>
                    <a:pt x="123421" y="123444"/>
                  </a:lnTo>
                  <a:lnTo>
                    <a:pt x="157831" y="92592"/>
                  </a:lnTo>
                  <a:lnTo>
                    <a:pt x="195488" y="65619"/>
                  </a:lnTo>
                  <a:lnTo>
                    <a:pt x="236074" y="42840"/>
                  </a:lnTo>
                  <a:lnTo>
                    <a:pt x="279275" y="24572"/>
                  </a:lnTo>
                  <a:lnTo>
                    <a:pt x="324773" y="11132"/>
                  </a:lnTo>
                  <a:lnTo>
                    <a:pt x="372253" y="2835"/>
                  </a:lnTo>
                  <a:lnTo>
                    <a:pt x="421398" y="0"/>
                  </a:lnTo>
                  <a:lnTo>
                    <a:pt x="2106930" y="0"/>
                  </a:lnTo>
                  <a:lnTo>
                    <a:pt x="2156061" y="2835"/>
                  </a:lnTo>
                  <a:lnTo>
                    <a:pt x="2203530" y="11132"/>
                  </a:lnTo>
                  <a:lnTo>
                    <a:pt x="2249021" y="24572"/>
                  </a:lnTo>
                  <a:lnTo>
                    <a:pt x="2292218" y="42840"/>
                  </a:lnTo>
                  <a:lnTo>
                    <a:pt x="2332803" y="65619"/>
                  </a:lnTo>
                  <a:lnTo>
                    <a:pt x="2370459" y="92592"/>
                  </a:lnTo>
                  <a:lnTo>
                    <a:pt x="2404872" y="123444"/>
                  </a:lnTo>
                  <a:lnTo>
                    <a:pt x="2435723" y="157856"/>
                  </a:lnTo>
                  <a:lnTo>
                    <a:pt x="2462696" y="195512"/>
                  </a:lnTo>
                  <a:lnTo>
                    <a:pt x="2485475" y="236097"/>
                  </a:lnTo>
                  <a:lnTo>
                    <a:pt x="2503743" y="279294"/>
                  </a:lnTo>
                  <a:lnTo>
                    <a:pt x="2517183" y="324785"/>
                  </a:lnTo>
                  <a:lnTo>
                    <a:pt x="2525480" y="372254"/>
                  </a:lnTo>
                  <a:lnTo>
                    <a:pt x="2528316" y="421386"/>
                  </a:lnTo>
                  <a:lnTo>
                    <a:pt x="2528316" y="2245601"/>
                  </a:lnTo>
                  <a:lnTo>
                    <a:pt x="2525480" y="2294744"/>
                  </a:lnTo>
                  <a:lnTo>
                    <a:pt x="2517183" y="2342222"/>
                  </a:lnTo>
                  <a:lnTo>
                    <a:pt x="2503743" y="2387719"/>
                  </a:lnTo>
                  <a:lnTo>
                    <a:pt x="2485475" y="2430919"/>
                  </a:lnTo>
                  <a:lnTo>
                    <a:pt x="2462696" y="2471506"/>
                  </a:lnTo>
                  <a:lnTo>
                    <a:pt x="2435723" y="2509162"/>
                  </a:lnTo>
                  <a:lnTo>
                    <a:pt x="2404872" y="2543573"/>
                  </a:lnTo>
                  <a:lnTo>
                    <a:pt x="2370459" y="2574421"/>
                  </a:lnTo>
                  <a:lnTo>
                    <a:pt x="2332803" y="2601392"/>
                  </a:lnTo>
                  <a:lnTo>
                    <a:pt x="2292218" y="2624167"/>
                  </a:lnTo>
                  <a:lnTo>
                    <a:pt x="2249021" y="2642432"/>
                  </a:lnTo>
                  <a:lnTo>
                    <a:pt x="2203530" y="2655870"/>
                  </a:lnTo>
                  <a:lnTo>
                    <a:pt x="2156061" y="2664164"/>
                  </a:lnTo>
                  <a:lnTo>
                    <a:pt x="2106930" y="2667000"/>
                  </a:lnTo>
                  <a:lnTo>
                    <a:pt x="421398" y="2667000"/>
                  </a:lnTo>
                  <a:lnTo>
                    <a:pt x="372253" y="2664164"/>
                  </a:lnTo>
                  <a:lnTo>
                    <a:pt x="324773" y="2655870"/>
                  </a:lnTo>
                  <a:lnTo>
                    <a:pt x="279275" y="2642432"/>
                  </a:lnTo>
                  <a:lnTo>
                    <a:pt x="236074" y="2624167"/>
                  </a:lnTo>
                  <a:lnTo>
                    <a:pt x="195488" y="2601392"/>
                  </a:lnTo>
                  <a:lnTo>
                    <a:pt x="157831" y="2574421"/>
                  </a:lnTo>
                  <a:lnTo>
                    <a:pt x="123421" y="2543573"/>
                  </a:lnTo>
                  <a:lnTo>
                    <a:pt x="92574" y="2509162"/>
                  </a:lnTo>
                  <a:lnTo>
                    <a:pt x="65604" y="2471506"/>
                  </a:lnTo>
                  <a:lnTo>
                    <a:pt x="42830" y="2430919"/>
                  </a:lnTo>
                  <a:lnTo>
                    <a:pt x="24566" y="2387719"/>
                  </a:lnTo>
                  <a:lnTo>
                    <a:pt x="11129" y="2342222"/>
                  </a:lnTo>
                  <a:lnTo>
                    <a:pt x="2834" y="2294744"/>
                  </a:lnTo>
                  <a:lnTo>
                    <a:pt x="0" y="2245601"/>
                  </a:lnTo>
                  <a:lnTo>
                    <a:pt x="0" y="421386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0984" y="1680972"/>
              <a:ext cx="2618232" cy="27569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228" y="1708404"/>
              <a:ext cx="2528316" cy="2667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48228" y="1708404"/>
              <a:ext cx="2528570" cy="2667000"/>
            </a:xfrm>
            <a:custGeom>
              <a:avLst/>
              <a:gdLst/>
              <a:ahLst/>
              <a:cxnLst/>
              <a:rect l="l" t="t" r="r" b="b"/>
              <a:pathLst>
                <a:path w="2528570" h="2667000">
                  <a:moveTo>
                    <a:pt x="0" y="421386"/>
                  </a:moveTo>
                  <a:lnTo>
                    <a:pt x="2835" y="372254"/>
                  </a:lnTo>
                  <a:lnTo>
                    <a:pt x="11132" y="324785"/>
                  </a:lnTo>
                  <a:lnTo>
                    <a:pt x="24572" y="279294"/>
                  </a:lnTo>
                  <a:lnTo>
                    <a:pt x="42840" y="236097"/>
                  </a:lnTo>
                  <a:lnTo>
                    <a:pt x="65619" y="195512"/>
                  </a:lnTo>
                  <a:lnTo>
                    <a:pt x="92592" y="157856"/>
                  </a:lnTo>
                  <a:lnTo>
                    <a:pt x="123444" y="123444"/>
                  </a:lnTo>
                  <a:lnTo>
                    <a:pt x="157856" y="92592"/>
                  </a:lnTo>
                  <a:lnTo>
                    <a:pt x="195512" y="65619"/>
                  </a:lnTo>
                  <a:lnTo>
                    <a:pt x="236097" y="42840"/>
                  </a:lnTo>
                  <a:lnTo>
                    <a:pt x="279294" y="24572"/>
                  </a:lnTo>
                  <a:lnTo>
                    <a:pt x="324785" y="11132"/>
                  </a:lnTo>
                  <a:lnTo>
                    <a:pt x="372254" y="2835"/>
                  </a:lnTo>
                  <a:lnTo>
                    <a:pt x="421386" y="0"/>
                  </a:lnTo>
                  <a:lnTo>
                    <a:pt x="2106930" y="0"/>
                  </a:lnTo>
                  <a:lnTo>
                    <a:pt x="2156061" y="2835"/>
                  </a:lnTo>
                  <a:lnTo>
                    <a:pt x="2203530" y="11132"/>
                  </a:lnTo>
                  <a:lnTo>
                    <a:pt x="2249021" y="24572"/>
                  </a:lnTo>
                  <a:lnTo>
                    <a:pt x="2292218" y="42840"/>
                  </a:lnTo>
                  <a:lnTo>
                    <a:pt x="2332803" y="65619"/>
                  </a:lnTo>
                  <a:lnTo>
                    <a:pt x="2370459" y="92592"/>
                  </a:lnTo>
                  <a:lnTo>
                    <a:pt x="2404872" y="123444"/>
                  </a:lnTo>
                  <a:lnTo>
                    <a:pt x="2435723" y="157856"/>
                  </a:lnTo>
                  <a:lnTo>
                    <a:pt x="2462696" y="195512"/>
                  </a:lnTo>
                  <a:lnTo>
                    <a:pt x="2485475" y="236097"/>
                  </a:lnTo>
                  <a:lnTo>
                    <a:pt x="2503743" y="279294"/>
                  </a:lnTo>
                  <a:lnTo>
                    <a:pt x="2517183" y="324785"/>
                  </a:lnTo>
                  <a:lnTo>
                    <a:pt x="2525480" y="372254"/>
                  </a:lnTo>
                  <a:lnTo>
                    <a:pt x="2528316" y="421386"/>
                  </a:lnTo>
                  <a:lnTo>
                    <a:pt x="2528316" y="2245601"/>
                  </a:lnTo>
                  <a:lnTo>
                    <a:pt x="2525480" y="2294744"/>
                  </a:lnTo>
                  <a:lnTo>
                    <a:pt x="2517183" y="2342222"/>
                  </a:lnTo>
                  <a:lnTo>
                    <a:pt x="2503743" y="2387719"/>
                  </a:lnTo>
                  <a:lnTo>
                    <a:pt x="2485475" y="2430919"/>
                  </a:lnTo>
                  <a:lnTo>
                    <a:pt x="2462696" y="2471506"/>
                  </a:lnTo>
                  <a:lnTo>
                    <a:pt x="2435723" y="2509162"/>
                  </a:lnTo>
                  <a:lnTo>
                    <a:pt x="2404871" y="2543573"/>
                  </a:lnTo>
                  <a:lnTo>
                    <a:pt x="2370459" y="2574421"/>
                  </a:lnTo>
                  <a:lnTo>
                    <a:pt x="2332803" y="2601392"/>
                  </a:lnTo>
                  <a:lnTo>
                    <a:pt x="2292218" y="2624167"/>
                  </a:lnTo>
                  <a:lnTo>
                    <a:pt x="2249021" y="2642432"/>
                  </a:lnTo>
                  <a:lnTo>
                    <a:pt x="2203530" y="2655870"/>
                  </a:lnTo>
                  <a:lnTo>
                    <a:pt x="2156061" y="2664164"/>
                  </a:lnTo>
                  <a:lnTo>
                    <a:pt x="2106930" y="2667000"/>
                  </a:lnTo>
                  <a:lnTo>
                    <a:pt x="421386" y="2667000"/>
                  </a:lnTo>
                  <a:lnTo>
                    <a:pt x="372254" y="2664164"/>
                  </a:lnTo>
                  <a:lnTo>
                    <a:pt x="324785" y="2655870"/>
                  </a:lnTo>
                  <a:lnTo>
                    <a:pt x="279294" y="2642432"/>
                  </a:lnTo>
                  <a:lnTo>
                    <a:pt x="236097" y="2624167"/>
                  </a:lnTo>
                  <a:lnTo>
                    <a:pt x="195512" y="2601392"/>
                  </a:lnTo>
                  <a:lnTo>
                    <a:pt x="157856" y="2574421"/>
                  </a:lnTo>
                  <a:lnTo>
                    <a:pt x="123444" y="2543573"/>
                  </a:lnTo>
                  <a:lnTo>
                    <a:pt x="92592" y="2509162"/>
                  </a:lnTo>
                  <a:lnTo>
                    <a:pt x="65619" y="2471506"/>
                  </a:lnTo>
                  <a:lnTo>
                    <a:pt x="42840" y="2430919"/>
                  </a:lnTo>
                  <a:lnTo>
                    <a:pt x="24572" y="2387719"/>
                  </a:lnTo>
                  <a:lnTo>
                    <a:pt x="11132" y="2342222"/>
                  </a:lnTo>
                  <a:lnTo>
                    <a:pt x="2835" y="2294744"/>
                  </a:lnTo>
                  <a:lnTo>
                    <a:pt x="0" y="2245601"/>
                  </a:lnTo>
                  <a:lnTo>
                    <a:pt x="0" y="421386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343" y="1680972"/>
              <a:ext cx="2753868" cy="2756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8587" y="1708404"/>
              <a:ext cx="2663952" cy="2667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28587" y="1708404"/>
              <a:ext cx="2664460" cy="2667000"/>
            </a:xfrm>
            <a:custGeom>
              <a:avLst/>
              <a:gdLst/>
              <a:ahLst/>
              <a:cxnLst/>
              <a:rect l="l" t="t" r="r" b="b"/>
              <a:pathLst>
                <a:path w="2664459" h="2667000">
                  <a:moveTo>
                    <a:pt x="0" y="443992"/>
                  </a:moveTo>
                  <a:lnTo>
                    <a:pt x="2604" y="395609"/>
                  </a:lnTo>
                  <a:lnTo>
                    <a:pt x="10239" y="348737"/>
                  </a:lnTo>
                  <a:lnTo>
                    <a:pt x="22632" y="303645"/>
                  </a:lnTo>
                  <a:lnTo>
                    <a:pt x="39513" y="260606"/>
                  </a:lnTo>
                  <a:lnTo>
                    <a:pt x="60611" y="219888"/>
                  </a:lnTo>
                  <a:lnTo>
                    <a:pt x="85656" y="181764"/>
                  </a:lnTo>
                  <a:lnTo>
                    <a:pt x="114377" y="146503"/>
                  </a:lnTo>
                  <a:lnTo>
                    <a:pt x="146503" y="114377"/>
                  </a:lnTo>
                  <a:lnTo>
                    <a:pt x="181764" y="85656"/>
                  </a:lnTo>
                  <a:lnTo>
                    <a:pt x="219888" y="60611"/>
                  </a:lnTo>
                  <a:lnTo>
                    <a:pt x="260606" y="39513"/>
                  </a:lnTo>
                  <a:lnTo>
                    <a:pt x="303645" y="22632"/>
                  </a:lnTo>
                  <a:lnTo>
                    <a:pt x="348737" y="10239"/>
                  </a:lnTo>
                  <a:lnTo>
                    <a:pt x="395609" y="2604"/>
                  </a:lnTo>
                  <a:lnTo>
                    <a:pt x="443991" y="0"/>
                  </a:lnTo>
                  <a:lnTo>
                    <a:pt x="2219960" y="0"/>
                  </a:lnTo>
                  <a:lnTo>
                    <a:pt x="2268342" y="2604"/>
                  </a:lnTo>
                  <a:lnTo>
                    <a:pt x="2315214" y="10239"/>
                  </a:lnTo>
                  <a:lnTo>
                    <a:pt x="2360306" y="22632"/>
                  </a:lnTo>
                  <a:lnTo>
                    <a:pt x="2403345" y="39513"/>
                  </a:lnTo>
                  <a:lnTo>
                    <a:pt x="2444063" y="60611"/>
                  </a:lnTo>
                  <a:lnTo>
                    <a:pt x="2482187" y="85656"/>
                  </a:lnTo>
                  <a:lnTo>
                    <a:pt x="2517448" y="114377"/>
                  </a:lnTo>
                  <a:lnTo>
                    <a:pt x="2549574" y="146503"/>
                  </a:lnTo>
                  <a:lnTo>
                    <a:pt x="2578295" y="181764"/>
                  </a:lnTo>
                  <a:lnTo>
                    <a:pt x="2603340" y="219888"/>
                  </a:lnTo>
                  <a:lnTo>
                    <a:pt x="2624438" y="260606"/>
                  </a:lnTo>
                  <a:lnTo>
                    <a:pt x="2641319" y="303645"/>
                  </a:lnTo>
                  <a:lnTo>
                    <a:pt x="2653712" y="348737"/>
                  </a:lnTo>
                  <a:lnTo>
                    <a:pt x="2661347" y="395609"/>
                  </a:lnTo>
                  <a:lnTo>
                    <a:pt x="2663952" y="443992"/>
                  </a:lnTo>
                  <a:lnTo>
                    <a:pt x="2663952" y="2222995"/>
                  </a:lnTo>
                  <a:lnTo>
                    <a:pt x="2661347" y="2271375"/>
                  </a:lnTo>
                  <a:lnTo>
                    <a:pt x="2653712" y="2318246"/>
                  </a:lnTo>
                  <a:lnTo>
                    <a:pt x="2641319" y="2363337"/>
                  </a:lnTo>
                  <a:lnTo>
                    <a:pt x="2624438" y="2406377"/>
                  </a:lnTo>
                  <a:lnTo>
                    <a:pt x="2603340" y="2447096"/>
                  </a:lnTo>
                  <a:lnTo>
                    <a:pt x="2578295" y="2485221"/>
                  </a:lnTo>
                  <a:lnTo>
                    <a:pt x="2549574" y="2520484"/>
                  </a:lnTo>
                  <a:lnTo>
                    <a:pt x="2517448" y="2552612"/>
                  </a:lnTo>
                  <a:lnTo>
                    <a:pt x="2482187" y="2581334"/>
                  </a:lnTo>
                  <a:lnTo>
                    <a:pt x="2444063" y="2606381"/>
                  </a:lnTo>
                  <a:lnTo>
                    <a:pt x="2403345" y="2627482"/>
                  </a:lnTo>
                  <a:lnTo>
                    <a:pt x="2360306" y="2644365"/>
                  </a:lnTo>
                  <a:lnTo>
                    <a:pt x="2315214" y="2656759"/>
                  </a:lnTo>
                  <a:lnTo>
                    <a:pt x="2268342" y="2664394"/>
                  </a:lnTo>
                  <a:lnTo>
                    <a:pt x="2219960" y="2667000"/>
                  </a:lnTo>
                  <a:lnTo>
                    <a:pt x="443991" y="2667000"/>
                  </a:lnTo>
                  <a:lnTo>
                    <a:pt x="395609" y="2664394"/>
                  </a:lnTo>
                  <a:lnTo>
                    <a:pt x="348737" y="2656759"/>
                  </a:lnTo>
                  <a:lnTo>
                    <a:pt x="303645" y="2644365"/>
                  </a:lnTo>
                  <a:lnTo>
                    <a:pt x="260606" y="2627482"/>
                  </a:lnTo>
                  <a:lnTo>
                    <a:pt x="219888" y="2606381"/>
                  </a:lnTo>
                  <a:lnTo>
                    <a:pt x="181764" y="2581334"/>
                  </a:lnTo>
                  <a:lnTo>
                    <a:pt x="146503" y="2552612"/>
                  </a:lnTo>
                  <a:lnTo>
                    <a:pt x="114377" y="2520484"/>
                  </a:lnTo>
                  <a:lnTo>
                    <a:pt x="85656" y="2485221"/>
                  </a:lnTo>
                  <a:lnTo>
                    <a:pt x="60611" y="2447096"/>
                  </a:lnTo>
                  <a:lnTo>
                    <a:pt x="39513" y="2406377"/>
                  </a:lnTo>
                  <a:lnTo>
                    <a:pt x="22632" y="2363337"/>
                  </a:lnTo>
                  <a:lnTo>
                    <a:pt x="10239" y="2318246"/>
                  </a:lnTo>
                  <a:lnTo>
                    <a:pt x="2604" y="2271375"/>
                  </a:lnTo>
                  <a:lnTo>
                    <a:pt x="0" y="2222995"/>
                  </a:lnTo>
                  <a:lnTo>
                    <a:pt x="0" y="443992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0674" y="2654935"/>
            <a:ext cx="1994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2547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YÖK </a:t>
            </a:r>
            <a:r>
              <a:rPr sz="1200" spc="-10" dirty="0">
                <a:latin typeface="Arial"/>
                <a:cs typeface="Arial"/>
              </a:rPr>
              <a:t>Mevzuatı,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657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Devlet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Personeli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Kanunu </a:t>
            </a:r>
            <a:r>
              <a:rPr sz="1200" b="1" dirty="0">
                <a:latin typeface="Arial"/>
                <a:cs typeface="Arial"/>
              </a:rPr>
              <a:t>4734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4735</a:t>
            </a:r>
            <a:r>
              <a:rPr sz="1200" b="1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Kamu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İhale</a:t>
            </a:r>
            <a:endParaRPr sz="12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4735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Kanunu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</a:t>
            </a:r>
            <a:r>
              <a:rPr sz="1200" spc="-10" dirty="0">
                <a:latin typeface="Arial"/>
                <a:cs typeface="Arial"/>
              </a:rPr>
              <a:t> diğerleri.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0855" y="2470150"/>
            <a:ext cx="2408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17.06.2015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tarihinde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Üniversitemiz </a:t>
            </a:r>
            <a:r>
              <a:rPr sz="1200" dirty="0">
                <a:latin typeface="Arial"/>
                <a:cs typeface="Arial"/>
              </a:rPr>
              <a:t>senatosunda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kabul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edilen,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00876" y="3018485"/>
            <a:ext cx="20878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“Adıyaman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Üniversitesi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Açık </a:t>
            </a:r>
            <a:r>
              <a:rPr sz="1200" b="1" dirty="0">
                <a:latin typeface="Arial"/>
                <a:cs typeface="Arial"/>
              </a:rPr>
              <a:t>Erişim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Kurumsal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Arşiv Politikası’’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8453" y="2562605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0859C"/>
                </a:solidFill>
                <a:latin typeface="Arial"/>
                <a:cs typeface="Arial"/>
              </a:rPr>
              <a:t>21.11.2007</a:t>
            </a:r>
            <a:r>
              <a:rPr sz="1200" spc="22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tarihinde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Üniversitemiz </a:t>
            </a:r>
            <a:r>
              <a:rPr sz="1200" dirty="0">
                <a:latin typeface="Arial"/>
                <a:cs typeface="Arial"/>
              </a:rPr>
              <a:t>senatosunda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kabul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edilen,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9161" y="3110941"/>
            <a:ext cx="1734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“Adıyaman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Üniversitesi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Arial"/>
                <a:cs typeface="Arial"/>
              </a:rPr>
              <a:t>Kütüphane Yönergesi”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1373504"/>
            <a:ext cx="8036559" cy="205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Times New Roman"/>
                <a:cs typeface="Times New Roman"/>
              </a:rPr>
              <a:t>Komisyon;</a:t>
            </a:r>
            <a:r>
              <a:rPr sz="1800" b="1" u="none" spc="3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Kütüphane</a:t>
            </a:r>
            <a:r>
              <a:rPr sz="1800" u="none" spc="3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koleksiyonunda</a:t>
            </a:r>
            <a:r>
              <a:rPr sz="1800" u="none" spc="3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bulunması</a:t>
            </a:r>
            <a:r>
              <a:rPr sz="1800" u="none" spc="3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için</a:t>
            </a:r>
            <a:r>
              <a:rPr sz="1800" u="none" spc="3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istekte</a:t>
            </a:r>
            <a:r>
              <a:rPr sz="1800" u="none" spc="3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bulunulan</a:t>
            </a:r>
            <a:r>
              <a:rPr sz="1800" u="none" spc="3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spc="-10" dirty="0">
                <a:solidFill>
                  <a:srgbClr val="974707"/>
                </a:solidFill>
                <a:latin typeface="Times New Roman"/>
                <a:cs typeface="Times New Roman"/>
              </a:rPr>
              <a:t>yayınların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seçimini</a:t>
            </a:r>
            <a:r>
              <a:rPr sz="1800" u="none" spc="204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yapar,</a:t>
            </a:r>
            <a:r>
              <a:rPr sz="1800" u="none" spc="20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kütüphane</a:t>
            </a:r>
            <a:r>
              <a:rPr sz="1800" u="none" spc="2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hizmetlerinin</a:t>
            </a:r>
            <a:r>
              <a:rPr sz="1800" u="none" spc="2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gelişen</a:t>
            </a:r>
            <a:r>
              <a:rPr sz="1800" u="none" spc="2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sistemlere</a:t>
            </a:r>
            <a:r>
              <a:rPr sz="1800" u="none" spc="2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uyumlanarak</a:t>
            </a:r>
            <a:r>
              <a:rPr sz="1800" u="none" spc="2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spc="-10" dirty="0">
                <a:solidFill>
                  <a:srgbClr val="974707"/>
                </a:solidFill>
                <a:latin typeface="Times New Roman"/>
                <a:cs typeface="Times New Roman"/>
              </a:rPr>
              <a:t>yürütülmesi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800" u="none" spc="2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kütüphanenin</a:t>
            </a:r>
            <a:r>
              <a:rPr sz="1800" u="none" spc="2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sürekli</a:t>
            </a:r>
            <a:r>
              <a:rPr sz="1800" u="none" spc="2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gelişimine</a:t>
            </a:r>
            <a:r>
              <a:rPr sz="1800" u="none" spc="2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yönelik</a:t>
            </a:r>
            <a:r>
              <a:rPr sz="1800" u="none" spc="2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olarak</a:t>
            </a:r>
            <a:r>
              <a:rPr sz="1800" u="none" spc="2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yapılması</a:t>
            </a:r>
            <a:r>
              <a:rPr sz="1800" u="none" spc="2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gerekenleri</a:t>
            </a:r>
            <a:r>
              <a:rPr sz="1800" u="none" spc="2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spc="-10" dirty="0">
                <a:solidFill>
                  <a:srgbClr val="974707"/>
                </a:solidFill>
                <a:latin typeface="Times New Roman"/>
                <a:cs typeface="Times New Roman"/>
              </a:rPr>
              <a:t>belirleyerek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önerilerde</a:t>
            </a:r>
            <a:r>
              <a:rPr sz="1800" u="none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spc="-10" dirty="0">
                <a:solidFill>
                  <a:srgbClr val="974707"/>
                </a:solidFill>
                <a:latin typeface="Times New Roman"/>
                <a:cs typeface="Times New Roman"/>
              </a:rPr>
              <a:t>bulunur.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Times New Roman"/>
                <a:cs typeface="Times New Roman"/>
              </a:rPr>
              <a:t>Kütüphane</a:t>
            </a:r>
            <a:r>
              <a:rPr sz="1800" b="1" u="sng" spc="22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Times New Roman"/>
                <a:cs typeface="Times New Roman"/>
              </a:rPr>
              <a:t>Komisyonu</a:t>
            </a:r>
            <a:r>
              <a:rPr sz="1800" b="1" u="none" dirty="0">
                <a:solidFill>
                  <a:srgbClr val="974707"/>
                </a:solidFill>
                <a:latin typeface="Times New Roman"/>
                <a:cs typeface="Times New Roman"/>
              </a:rPr>
              <a:t>;</a:t>
            </a:r>
            <a:r>
              <a:rPr sz="1800" b="1" u="none" spc="2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Üniversite</a:t>
            </a:r>
            <a:r>
              <a:rPr sz="1800" u="none" spc="2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Senato</a:t>
            </a:r>
            <a:r>
              <a:rPr sz="1800" u="none" spc="229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tarafından</a:t>
            </a:r>
            <a:r>
              <a:rPr sz="1800" u="none" spc="229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3</a:t>
            </a:r>
            <a:r>
              <a:rPr sz="1800" u="none" spc="2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(üç)</a:t>
            </a:r>
            <a:r>
              <a:rPr sz="1800" u="none" spc="204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yıl</a:t>
            </a:r>
            <a:r>
              <a:rPr sz="1800" u="none" spc="229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için</a:t>
            </a:r>
            <a:r>
              <a:rPr sz="1800" u="none" spc="2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seçilen</a:t>
            </a:r>
            <a:r>
              <a:rPr sz="1800" u="none" spc="229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974707"/>
                </a:solidFill>
                <a:latin typeface="Times New Roman"/>
                <a:cs typeface="Times New Roman"/>
              </a:rPr>
              <a:t>1</a:t>
            </a:r>
            <a:r>
              <a:rPr sz="1800" u="none" spc="2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u="none" spc="-10" dirty="0">
                <a:solidFill>
                  <a:srgbClr val="974707"/>
                </a:solidFill>
                <a:latin typeface="Times New Roman"/>
                <a:cs typeface="Times New Roman"/>
              </a:rPr>
              <a:t>(bir)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başkan</a:t>
            </a:r>
            <a:r>
              <a:rPr sz="18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ve</a:t>
            </a:r>
            <a:r>
              <a:rPr sz="1800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en</a:t>
            </a:r>
            <a:r>
              <a:rPr sz="18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az</a:t>
            </a:r>
            <a:r>
              <a:rPr sz="18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3</a:t>
            </a:r>
            <a:r>
              <a:rPr sz="1800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(üç),</a:t>
            </a:r>
            <a:r>
              <a:rPr sz="1800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en</a:t>
            </a:r>
            <a:r>
              <a:rPr sz="18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fazla</a:t>
            </a:r>
            <a:r>
              <a:rPr sz="18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7(yedi)</a:t>
            </a:r>
            <a:r>
              <a:rPr sz="1800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öğretim</a:t>
            </a:r>
            <a:r>
              <a:rPr sz="18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7"/>
                </a:solidFill>
                <a:latin typeface="Times New Roman"/>
                <a:cs typeface="Times New Roman"/>
              </a:rPr>
              <a:t>üyesinden</a:t>
            </a:r>
            <a:r>
              <a:rPr sz="1800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974707"/>
                </a:solidFill>
                <a:latin typeface="Times New Roman"/>
                <a:cs typeface="Times New Roman"/>
              </a:rPr>
              <a:t>oluşur.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3021330" cy="1009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KOMİSYON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3867911"/>
            <a:ext cx="4608576" cy="12755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3047238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31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PERSONEL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9191" y="1334897"/>
          <a:ext cx="8327390" cy="223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0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KADRO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DURUMU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68580">
                        <a:lnSpc>
                          <a:spcPts val="1555"/>
                        </a:lnSpc>
                      </a:pP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Akademik</a:t>
                      </a:r>
                      <a:r>
                        <a:rPr sz="1400" b="1" spc="25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uzman</a:t>
                      </a:r>
                      <a:r>
                        <a:rPr sz="1400" b="1" spc="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kadrosunda</a:t>
                      </a:r>
                      <a:r>
                        <a:rPr sz="1400" b="1" spc="2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çalı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Carlito"/>
                          <a:cs typeface="Carlito"/>
                        </a:rPr>
                        <a:t>ş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anlar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(2547</a:t>
                      </a:r>
                      <a:r>
                        <a:rPr sz="1400" b="1" spc="5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sayılı</a:t>
                      </a:r>
                      <a:r>
                        <a:rPr sz="1400" b="1" spc="75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yasaya</a:t>
                      </a:r>
                      <a:r>
                        <a:rPr sz="1400" b="1" spc="45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uygun)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1297305" algn="r">
                        <a:lnSpc>
                          <a:spcPts val="1590"/>
                        </a:lnSpc>
                      </a:pPr>
                      <a:r>
                        <a:rPr sz="1400" spc="-5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Teknik</a:t>
                      </a:r>
                      <a:r>
                        <a:rPr sz="1400" b="1" spc="2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hizmetler</a:t>
                      </a:r>
                      <a:r>
                        <a:rPr sz="1400" b="1" spc="2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sınıfı</a:t>
                      </a:r>
                      <a:r>
                        <a:rPr sz="1400" b="1" spc="3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(Kütüphaneci)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7305" algn="r">
                        <a:lnSpc>
                          <a:spcPts val="1639"/>
                        </a:lnSpc>
                      </a:pPr>
                      <a:r>
                        <a:rPr sz="1400" spc="-5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Genel</a:t>
                      </a:r>
                      <a:r>
                        <a:rPr sz="1400" b="1" spc="7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idari</a:t>
                      </a:r>
                      <a:r>
                        <a:rPr sz="1400" b="1" spc="7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hizmetler</a:t>
                      </a:r>
                      <a:r>
                        <a:rPr sz="1400" b="1" spc="75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sınıfı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1297305" algn="r">
                        <a:lnSpc>
                          <a:spcPts val="1645"/>
                        </a:lnSpc>
                      </a:pPr>
                      <a:r>
                        <a:rPr sz="1400" spc="-5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spc="-10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Toplam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79546"/>
                      </a:solidFill>
                      <a:prstDash val="solid"/>
                    </a:lnL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968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spc="-25" dirty="0">
                          <a:solidFill>
                            <a:srgbClr val="974707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70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1476</Words>
  <Application>Microsoft Office PowerPoint</Application>
  <PresentationFormat>Ekran Gösterisi (16:9)</PresentationFormat>
  <Paragraphs>410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7" baseType="lpstr">
      <vt:lpstr>Arial</vt:lpstr>
      <vt:lpstr>Carlito</vt:lpstr>
      <vt:lpstr>Liberation Sans Narrow</vt:lpstr>
      <vt:lpstr>Times New Roman</vt:lpstr>
      <vt:lpstr>Wingdings</vt:lpstr>
      <vt:lpstr>Office Theme</vt:lpstr>
      <vt:lpstr>PowerPoint Sunusu</vt:lpstr>
      <vt:lpstr>KÜTÜPHANEMİZ</vt:lpstr>
      <vt:lpstr>MİSYONUMUZ</vt:lpstr>
      <vt:lpstr>PowerPoint Sunusu</vt:lpstr>
      <vt:lpstr>HEDEFLER</vt:lpstr>
      <vt:lpstr>AMAÇ</vt:lpstr>
      <vt:lpstr>YASAL DAYANAKLAR</vt:lpstr>
      <vt:lpstr>KOMİSYON</vt:lpstr>
      <vt:lpstr>PERSONEL</vt:lpstr>
      <vt:lpstr>ORGANİZASYON ŞEMASI</vt:lpstr>
      <vt:lpstr>FİZİKSEL ALAN</vt:lpstr>
      <vt:lpstr>ÇALIŞMA SAATLERİ</vt:lpstr>
      <vt:lpstr>KÜTÜPHANE OTOMASYON SİSTEMİ</vt:lpstr>
      <vt:lpstr>WEB HİZMETLERİ</vt:lpstr>
      <vt:lpstr>KULLANICILARA GÖRE ÖDÜNÇ KİTAP SAYILARI VE SÜRELERİ</vt:lpstr>
      <vt:lpstr>BÜTÇEMİZ</vt:lpstr>
      <vt:lpstr>KÜTÜPHANE BÜTÇE UYGULAMA SONUÇLARI (2023)</vt:lpstr>
      <vt:lpstr>KÜTÜPHANE BÜTÇE UYGULAMA SONUÇLARI (2023)</vt:lpstr>
      <vt:lpstr>GECİKME CEZALARI</vt:lpstr>
      <vt:lpstr>KÜTÜPHANEDEN YARARLANMA ORANLARI</vt:lpstr>
      <vt:lpstr>MERKEZ, FAKÜLTE VE İLÇE KÜTÜPHANELER BASILI YAYINLAR</vt:lpstr>
      <vt:lpstr>MERKEZ, FAKÜLTE VE İLÇE KÜTÜPHANELER BASILI YAYINLAR</vt:lpstr>
      <vt:lpstr>PowerPoint Sunusu</vt:lpstr>
      <vt:lpstr>ELEKTRONİK YAYINLAR</vt:lpstr>
      <vt:lpstr>ELEKTRONİK YAYINLAR</vt:lpstr>
      <vt:lpstr>KÜTÜPHANE KAYNAKLARI</vt:lpstr>
      <vt:lpstr>SÜRELİ YAYINLAR</vt:lpstr>
      <vt:lpstr>KAYITLI KULLANICI SAYISI VE YARARLANMA (2023)</vt:lpstr>
      <vt:lpstr>KÜTÜPHANE FAALİYETLERİ</vt:lpstr>
      <vt:lpstr>BAĞIŞ YAYINLAR</vt:lpstr>
      <vt:lpstr>PowerPoint Sunusu</vt:lpstr>
      <vt:lpstr>DEPREMDEN SONRA KÜTÜPHANEMİZ</vt:lpstr>
      <vt:lpstr>DEPREMDEN SONRA KÜTÜPHANEMİZ</vt:lpstr>
      <vt:lpstr>PowerPoint Sunusu</vt:lpstr>
      <vt:lpstr>KATALOĞU YAPILAN KİTAPLAR</vt:lpstr>
      <vt:lpstr>KİTAPLARIN İŞLEMLERİ</vt:lpstr>
      <vt:lpstr>DSPACE (AÇIK ERİŞİM)</vt:lpstr>
      <vt:lpstr>KÜTÜPHANELERARASI İŞBİRLİĞİ</vt:lpstr>
      <vt:lpstr>ÖĞRENCİ MEZUNİYETİ</vt:lpstr>
      <vt:lpstr>YARI ZAMANLI ÖĞRENCİLER İLE SOSYAL SORUMLULUK PROJELERİ</vt:lpstr>
      <vt:lpstr>VERİTABANI EĞİTİM TOPLANTISI</vt:lpstr>
      <vt:lpstr>EĞİTİM TOPLANTILARI</vt:lpstr>
      <vt:lpstr>KÜTÜPHANE HAFTASI ETKİNLİKLERİ</vt:lpstr>
      <vt:lpstr>YILLARA GÖRE KÜTÜPHANEMİZ</vt:lpstr>
      <vt:lpstr>KÜTÜPHANE BÜTÇESİ (TL)</vt:lpstr>
      <vt:lpstr>BASILI KAYNAK SAYISI</vt:lpstr>
      <vt:lpstr>ELEKTRONİK KAYNAKLAR</vt:lpstr>
      <vt:lpstr>PERSONEL SAYISI</vt:lpstr>
      <vt:lpstr>KÜTÜPHANE OKUYUCUSU SAYISI</vt:lpstr>
      <vt:lpstr>ÖDÜNÇ SAYISI</vt:lpstr>
      <vt:lpstr>ARZ EDERİM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35</cp:revision>
  <dcterms:created xsi:type="dcterms:W3CDTF">2024-02-13T11:03:37Z</dcterms:created>
  <dcterms:modified xsi:type="dcterms:W3CDTF">2024-06-06T11:42:22Z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2024-02-13T00:00:00Z</vt:filetime>
  </property>
  <property fmtid="{D5CDD505-2E9C-101B-9397-08002B2CF9AE}" pid="5" name="Producer">
    <vt:lpwstr>3-Heights(TM) PDF Security Shell 4.8.25.2 (http://www.pdf-tools.com)</vt:lpwstr>
  </property>
</Properties>
</file>